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2834"/>
    <a:srgbClr val="B73F3F"/>
    <a:srgbClr val="AF2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090"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title>
      <c:tx>
        <c:rich>
          <a:bodyPr/>
          <a:lstStyle/>
          <a:p>
            <a:pPr>
              <a:defRPr/>
            </a:pPr>
            <a:r>
              <a:rPr lang="en-US" dirty="0" smtClean="0"/>
              <a:t>213 in</a:t>
            </a:r>
            <a:r>
              <a:rPr lang="en-US" baseline="0" dirty="0" smtClean="0"/>
              <a:t> Attendance</a:t>
            </a:r>
            <a:endParaRPr lang="en-US" dirty="0"/>
          </a:p>
        </c:rich>
      </c:tx>
      <c:layout/>
      <c:overlay val="0"/>
    </c:title>
    <c:autoTitleDeleted val="0"/>
    <c:plotArea>
      <c:layout/>
      <c:pieChart>
        <c:varyColors val="1"/>
        <c:ser>
          <c:idx val="0"/>
          <c:order val="0"/>
          <c:tx>
            <c:strRef>
              <c:f>Sheet1!$B$1</c:f>
              <c:strCache>
                <c:ptCount val="1"/>
                <c:pt idx="0">
                  <c:v>Number in Attendance</c:v>
                </c:pt>
              </c:strCache>
            </c:strRef>
          </c:tx>
          <c:dPt>
            <c:idx val="2"/>
            <c:bubble3D val="0"/>
            <c:spPr>
              <a:solidFill>
                <a:schemeClr val="accent4">
                  <a:lumMod val="60000"/>
                  <a:lumOff val="40000"/>
                </a:schemeClr>
              </a:solidFill>
            </c:spPr>
          </c:dPt>
          <c:dPt>
            <c:idx val="3"/>
            <c:bubble3D val="0"/>
            <c:spPr>
              <a:solidFill>
                <a:srgbClr val="7030A0"/>
              </a:solidFill>
            </c:spPr>
          </c:dPt>
          <c:cat>
            <c:strRef>
              <c:f>Sheet1!$A$2:$A$4</c:f>
              <c:strCache>
                <c:ptCount val="3"/>
                <c:pt idx="0">
                  <c:v>Jurisdictions Representatives (119)</c:v>
                </c:pt>
                <c:pt idx="1">
                  <c:v>Representative of Industry and Industry-Related Companies</c:v>
                </c:pt>
                <c:pt idx="2">
                  <c:v>IFTA, Inc. and IRP, Inc. staff representatives (7)</c:v>
                </c:pt>
              </c:strCache>
            </c:strRef>
          </c:cat>
          <c:val>
            <c:numRef>
              <c:f>Sheet1!$B$2:$B$4</c:f>
              <c:numCache>
                <c:formatCode>General</c:formatCode>
                <c:ptCount val="3"/>
                <c:pt idx="0">
                  <c:v>119</c:v>
                </c:pt>
                <c:pt idx="1">
                  <c:v>87</c:v>
                </c:pt>
                <c:pt idx="2">
                  <c:v>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4115849380213608"/>
          <c:y val="0.14628206756413512"/>
          <c:w val="0.27633325537278136"/>
          <c:h val="0.8214598679197358"/>
        </c:manualLayout>
      </c:layout>
      <c:overlay val="0"/>
    </c:legend>
    <c:plotVisOnly val="1"/>
    <c:dispBlanksAs val="gap"/>
    <c:showDLblsOverMax val="0"/>
  </c:chart>
  <c:spPr>
    <a:noFill/>
  </c:spPr>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00A3C2-7A03-45F0-BD42-7CC697F38C40}" type="doc">
      <dgm:prSet loTypeId="urn:diagrams.loki3.com/BracketList+Icon" loCatId="list" qsTypeId="urn:microsoft.com/office/officeart/2009/2/quickstyle/3d8" qsCatId="3D" csTypeId="urn:microsoft.com/office/officeart/2005/8/colors/accent1_2" csCatId="accent1" phldr="1"/>
      <dgm:spPr/>
      <dgm:t>
        <a:bodyPr/>
        <a:lstStyle/>
        <a:p>
          <a:endParaRPr lang="en-US"/>
        </a:p>
      </dgm:t>
    </dgm:pt>
    <dgm:pt modelId="{48C4B244-B0D4-4A22-BDCC-6D45AB589277}">
      <dgm:prSet phldrT="[Text]"/>
      <dgm:spPr/>
      <dgm:t>
        <a:bodyPr/>
        <a:lstStyle/>
        <a:p>
          <a:r>
            <a:rPr lang="en-US" dirty="0" smtClean="0"/>
            <a:t>119 </a:t>
          </a:r>
          <a:endParaRPr lang="en-US" dirty="0"/>
        </a:p>
      </dgm:t>
    </dgm:pt>
    <dgm:pt modelId="{181D9884-E47D-4E72-9B55-2750F43A08A4}" type="parTrans" cxnId="{4D0B358D-C5EF-46AA-B1C9-7578EACE4099}">
      <dgm:prSet/>
      <dgm:spPr/>
      <dgm:t>
        <a:bodyPr/>
        <a:lstStyle/>
        <a:p>
          <a:endParaRPr lang="en-US"/>
        </a:p>
      </dgm:t>
    </dgm:pt>
    <dgm:pt modelId="{7EBB262E-B504-4D66-8D20-4E4460006677}" type="sibTrans" cxnId="{4D0B358D-C5EF-46AA-B1C9-7578EACE4099}">
      <dgm:prSet/>
      <dgm:spPr/>
      <dgm:t>
        <a:bodyPr/>
        <a:lstStyle/>
        <a:p>
          <a:endParaRPr lang="en-US"/>
        </a:p>
      </dgm:t>
    </dgm:pt>
    <dgm:pt modelId="{84C3AA5F-1AE0-4627-BB88-328716FAAC5A}">
      <dgm:prSet phldrT="[Text]"/>
      <dgm:spPr/>
      <dgm:t>
        <a:bodyPr/>
        <a:lstStyle/>
        <a:p>
          <a:r>
            <a:rPr lang="en-US" dirty="0" smtClean="0"/>
            <a:t>Represent 42 Jurisdictions</a:t>
          </a:r>
          <a:endParaRPr lang="en-US" dirty="0"/>
        </a:p>
      </dgm:t>
    </dgm:pt>
    <dgm:pt modelId="{29105453-7FD8-4F84-AABA-9F2E1191380D}" type="parTrans" cxnId="{67638E48-CBD1-4FF8-AE56-01FACA9C294B}">
      <dgm:prSet/>
      <dgm:spPr/>
      <dgm:t>
        <a:bodyPr/>
        <a:lstStyle/>
        <a:p>
          <a:endParaRPr lang="en-US"/>
        </a:p>
      </dgm:t>
    </dgm:pt>
    <dgm:pt modelId="{238361D2-015C-43C0-8635-072D920A4089}" type="sibTrans" cxnId="{67638E48-CBD1-4FF8-AE56-01FACA9C294B}">
      <dgm:prSet/>
      <dgm:spPr/>
      <dgm:t>
        <a:bodyPr/>
        <a:lstStyle/>
        <a:p>
          <a:endParaRPr lang="en-US"/>
        </a:p>
      </dgm:t>
    </dgm:pt>
    <dgm:pt modelId="{381234A3-F45E-4526-B3BA-4466EF85428F}">
      <dgm:prSet phldrT="[Text]"/>
      <dgm:spPr/>
      <dgm:t>
        <a:bodyPr/>
        <a:lstStyle/>
        <a:p>
          <a:r>
            <a:rPr lang="en-US" dirty="0" smtClean="0"/>
            <a:t>87</a:t>
          </a:r>
          <a:endParaRPr lang="en-US" dirty="0"/>
        </a:p>
      </dgm:t>
    </dgm:pt>
    <dgm:pt modelId="{2639358F-FED5-4CBE-A905-E9875DB43161}" type="parTrans" cxnId="{E6BE605E-27BB-4A2B-B4F8-EAABBA74ED4A}">
      <dgm:prSet/>
      <dgm:spPr/>
      <dgm:t>
        <a:bodyPr/>
        <a:lstStyle/>
        <a:p>
          <a:endParaRPr lang="en-US"/>
        </a:p>
      </dgm:t>
    </dgm:pt>
    <dgm:pt modelId="{D5A9277D-DDD6-4079-9879-CE9C87F5ACEF}" type="sibTrans" cxnId="{E6BE605E-27BB-4A2B-B4F8-EAABBA74ED4A}">
      <dgm:prSet/>
      <dgm:spPr/>
      <dgm:t>
        <a:bodyPr/>
        <a:lstStyle/>
        <a:p>
          <a:endParaRPr lang="en-US"/>
        </a:p>
      </dgm:t>
    </dgm:pt>
    <dgm:pt modelId="{B5EBE88C-4667-40F6-A20E-3FAED853F626}">
      <dgm:prSet phldrT="[Text]"/>
      <dgm:spPr>
        <a:solidFill>
          <a:srgbClr val="B73F3F"/>
        </a:solidFill>
      </dgm:spPr>
      <dgm:t>
        <a:bodyPr/>
        <a:lstStyle/>
        <a:p>
          <a:r>
            <a:rPr lang="en-US" dirty="0" smtClean="0"/>
            <a:t>Represent 58 Industry and Industry-Related Partners</a:t>
          </a:r>
          <a:endParaRPr lang="en-US" dirty="0"/>
        </a:p>
      </dgm:t>
    </dgm:pt>
    <dgm:pt modelId="{08DE06B3-F9E3-48F2-9C07-65A1C48BA8BB}" type="parTrans" cxnId="{70C22FCC-B020-4979-910A-12B71C53C75D}">
      <dgm:prSet/>
      <dgm:spPr/>
      <dgm:t>
        <a:bodyPr/>
        <a:lstStyle/>
        <a:p>
          <a:endParaRPr lang="en-US"/>
        </a:p>
      </dgm:t>
    </dgm:pt>
    <dgm:pt modelId="{2537AA8D-3DA6-48A0-965C-7D7A73A3A9AA}" type="sibTrans" cxnId="{70C22FCC-B020-4979-910A-12B71C53C75D}">
      <dgm:prSet/>
      <dgm:spPr/>
      <dgm:t>
        <a:bodyPr/>
        <a:lstStyle/>
        <a:p>
          <a:endParaRPr lang="en-US"/>
        </a:p>
      </dgm:t>
    </dgm:pt>
    <dgm:pt modelId="{5A44CB9F-3549-4D20-ACA6-D3BEE85E6189}" type="pres">
      <dgm:prSet presAssocID="{7100A3C2-7A03-45F0-BD42-7CC697F38C40}" presName="Name0" presStyleCnt="0">
        <dgm:presLayoutVars>
          <dgm:dir/>
          <dgm:animLvl val="lvl"/>
          <dgm:resizeHandles val="exact"/>
        </dgm:presLayoutVars>
      </dgm:prSet>
      <dgm:spPr/>
      <dgm:t>
        <a:bodyPr/>
        <a:lstStyle/>
        <a:p>
          <a:endParaRPr lang="en-US"/>
        </a:p>
      </dgm:t>
    </dgm:pt>
    <dgm:pt modelId="{4830AD4E-D730-4807-A162-EF5C43C1EBDB}" type="pres">
      <dgm:prSet presAssocID="{48C4B244-B0D4-4A22-BDCC-6D45AB589277}" presName="linNode" presStyleCnt="0"/>
      <dgm:spPr/>
    </dgm:pt>
    <dgm:pt modelId="{25EC580F-D2A1-4F77-B668-0076F714A2FD}" type="pres">
      <dgm:prSet presAssocID="{48C4B244-B0D4-4A22-BDCC-6D45AB589277}" presName="parTx" presStyleLbl="revTx" presStyleIdx="0" presStyleCnt="2">
        <dgm:presLayoutVars>
          <dgm:chMax val="1"/>
          <dgm:bulletEnabled val="1"/>
        </dgm:presLayoutVars>
      </dgm:prSet>
      <dgm:spPr/>
      <dgm:t>
        <a:bodyPr/>
        <a:lstStyle/>
        <a:p>
          <a:endParaRPr lang="en-US"/>
        </a:p>
      </dgm:t>
    </dgm:pt>
    <dgm:pt modelId="{193E6CCF-43D5-405E-A56F-9D80A035EFFC}" type="pres">
      <dgm:prSet presAssocID="{48C4B244-B0D4-4A22-BDCC-6D45AB589277}" presName="bracket" presStyleLbl="parChTrans1D1" presStyleIdx="0" presStyleCnt="2"/>
      <dgm:spPr/>
    </dgm:pt>
    <dgm:pt modelId="{5EC164CC-1BCD-4BD7-ADB7-85582B8ABAA6}" type="pres">
      <dgm:prSet presAssocID="{48C4B244-B0D4-4A22-BDCC-6D45AB589277}" presName="spH" presStyleCnt="0"/>
      <dgm:spPr/>
    </dgm:pt>
    <dgm:pt modelId="{4D5FE3AF-ED4B-4542-B2EB-D513079C49A4}" type="pres">
      <dgm:prSet presAssocID="{48C4B244-B0D4-4A22-BDCC-6D45AB589277}" presName="desTx" presStyleLbl="node1" presStyleIdx="0" presStyleCnt="2">
        <dgm:presLayoutVars>
          <dgm:bulletEnabled val="1"/>
        </dgm:presLayoutVars>
      </dgm:prSet>
      <dgm:spPr/>
      <dgm:t>
        <a:bodyPr/>
        <a:lstStyle/>
        <a:p>
          <a:endParaRPr lang="en-US"/>
        </a:p>
      </dgm:t>
    </dgm:pt>
    <dgm:pt modelId="{5AB960C2-17A7-436A-947A-B0B62C9AA115}" type="pres">
      <dgm:prSet presAssocID="{7EBB262E-B504-4D66-8D20-4E4460006677}" presName="spV" presStyleCnt="0"/>
      <dgm:spPr/>
    </dgm:pt>
    <dgm:pt modelId="{D4666FB1-EF8F-41D2-AEC8-6F9C890C8C4F}" type="pres">
      <dgm:prSet presAssocID="{381234A3-F45E-4526-B3BA-4466EF85428F}" presName="linNode" presStyleCnt="0"/>
      <dgm:spPr/>
    </dgm:pt>
    <dgm:pt modelId="{56B3BF04-D055-4929-927D-D8975D6DCCFC}" type="pres">
      <dgm:prSet presAssocID="{381234A3-F45E-4526-B3BA-4466EF85428F}" presName="parTx" presStyleLbl="revTx" presStyleIdx="1" presStyleCnt="2">
        <dgm:presLayoutVars>
          <dgm:chMax val="1"/>
          <dgm:bulletEnabled val="1"/>
        </dgm:presLayoutVars>
      </dgm:prSet>
      <dgm:spPr/>
      <dgm:t>
        <a:bodyPr/>
        <a:lstStyle/>
        <a:p>
          <a:endParaRPr lang="en-US"/>
        </a:p>
      </dgm:t>
    </dgm:pt>
    <dgm:pt modelId="{378BC8F7-3F04-4256-85A1-9FBE14509EDA}" type="pres">
      <dgm:prSet presAssocID="{381234A3-F45E-4526-B3BA-4466EF85428F}" presName="bracket" presStyleLbl="parChTrans1D1" presStyleIdx="1" presStyleCnt="2"/>
      <dgm:spPr/>
    </dgm:pt>
    <dgm:pt modelId="{D9A5F361-4BE6-45EA-86AD-6F528D42242C}" type="pres">
      <dgm:prSet presAssocID="{381234A3-F45E-4526-B3BA-4466EF85428F}" presName="spH" presStyleCnt="0"/>
      <dgm:spPr/>
    </dgm:pt>
    <dgm:pt modelId="{B101F051-6867-45FE-B1B9-396025D1EB8D}" type="pres">
      <dgm:prSet presAssocID="{381234A3-F45E-4526-B3BA-4466EF85428F}" presName="desTx" presStyleLbl="node1" presStyleIdx="1" presStyleCnt="2">
        <dgm:presLayoutVars>
          <dgm:bulletEnabled val="1"/>
        </dgm:presLayoutVars>
      </dgm:prSet>
      <dgm:spPr/>
      <dgm:t>
        <a:bodyPr/>
        <a:lstStyle/>
        <a:p>
          <a:endParaRPr lang="en-US"/>
        </a:p>
      </dgm:t>
    </dgm:pt>
  </dgm:ptLst>
  <dgm:cxnLst>
    <dgm:cxn modelId="{A5CC4E11-A20E-42B1-A76C-F053B53CCAA3}" type="presOf" srcId="{84C3AA5F-1AE0-4627-BB88-328716FAAC5A}" destId="{4D5FE3AF-ED4B-4542-B2EB-D513079C49A4}" srcOrd="0" destOrd="0" presId="urn:diagrams.loki3.com/BracketList+Icon"/>
    <dgm:cxn modelId="{593FDD83-F24C-48AD-9E5A-31AFD6103353}" type="presOf" srcId="{381234A3-F45E-4526-B3BA-4466EF85428F}" destId="{56B3BF04-D055-4929-927D-D8975D6DCCFC}" srcOrd="0" destOrd="0" presId="urn:diagrams.loki3.com/BracketList+Icon"/>
    <dgm:cxn modelId="{F9B5BC8E-5675-4CD2-A4E1-958A20DF1A8D}" type="presOf" srcId="{7100A3C2-7A03-45F0-BD42-7CC697F38C40}" destId="{5A44CB9F-3549-4D20-ACA6-D3BEE85E6189}" srcOrd="0" destOrd="0" presId="urn:diagrams.loki3.com/BracketList+Icon"/>
    <dgm:cxn modelId="{67638E48-CBD1-4FF8-AE56-01FACA9C294B}" srcId="{48C4B244-B0D4-4A22-BDCC-6D45AB589277}" destId="{84C3AA5F-1AE0-4627-BB88-328716FAAC5A}" srcOrd="0" destOrd="0" parTransId="{29105453-7FD8-4F84-AABA-9F2E1191380D}" sibTransId="{238361D2-015C-43C0-8635-072D920A4089}"/>
    <dgm:cxn modelId="{4D0B358D-C5EF-46AA-B1C9-7578EACE4099}" srcId="{7100A3C2-7A03-45F0-BD42-7CC697F38C40}" destId="{48C4B244-B0D4-4A22-BDCC-6D45AB589277}" srcOrd="0" destOrd="0" parTransId="{181D9884-E47D-4E72-9B55-2750F43A08A4}" sibTransId="{7EBB262E-B504-4D66-8D20-4E4460006677}"/>
    <dgm:cxn modelId="{C89460BF-92C4-4170-AD66-0B760DB86ABF}" type="presOf" srcId="{48C4B244-B0D4-4A22-BDCC-6D45AB589277}" destId="{25EC580F-D2A1-4F77-B668-0076F714A2FD}" srcOrd="0" destOrd="0" presId="urn:diagrams.loki3.com/BracketList+Icon"/>
    <dgm:cxn modelId="{E6BE605E-27BB-4A2B-B4F8-EAABBA74ED4A}" srcId="{7100A3C2-7A03-45F0-BD42-7CC697F38C40}" destId="{381234A3-F45E-4526-B3BA-4466EF85428F}" srcOrd="1" destOrd="0" parTransId="{2639358F-FED5-4CBE-A905-E9875DB43161}" sibTransId="{D5A9277D-DDD6-4079-9879-CE9C87F5ACEF}"/>
    <dgm:cxn modelId="{70C22FCC-B020-4979-910A-12B71C53C75D}" srcId="{381234A3-F45E-4526-B3BA-4466EF85428F}" destId="{B5EBE88C-4667-40F6-A20E-3FAED853F626}" srcOrd="0" destOrd="0" parTransId="{08DE06B3-F9E3-48F2-9C07-65A1C48BA8BB}" sibTransId="{2537AA8D-3DA6-48A0-965C-7D7A73A3A9AA}"/>
    <dgm:cxn modelId="{33E47210-4707-4162-8D2E-9F420E47129B}" type="presOf" srcId="{B5EBE88C-4667-40F6-A20E-3FAED853F626}" destId="{B101F051-6867-45FE-B1B9-396025D1EB8D}" srcOrd="0" destOrd="0" presId="urn:diagrams.loki3.com/BracketList+Icon"/>
    <dgm:cxn modelId="{46A9A836-518E-47C8-958A-A6EC71F4299C}" type="presParOf" srcId="{5A44CB9F-3549-4D20-ACA6-D3BEE85E6189}" destId="{4830AD4E-D730-4807-A162-EF5C43C1EBDB}" srcOrd="0" destOrd="0" presId="urn:diagrams.loki3.com/BracketList+Icon"/>
    <dgm:cxn modelId="{78DDD249-A0D4-443E-A4C6-1F15CD17A22A}" type="presParOf" srcId="{4830AD4E-D730-4807-A162-EF5C43C1EBDB}" destId="{25EC580F-D2A1-4F77-B668-0076F714A2FD}" srcOrd="0" destOrd="0" presId="urn:diagrams.loki3.com/BracketList+Icon"/>
    <dgm:cxn modelId="{440880DE-2680-4CF4-8F3E-3CEBB2B7BA6F}" type="presParOf" srcId="{4830AD4E-D730-4807-A162-EF5C43C1EBDB}" destId="{193E6CCF-43D5-405E-A56F-9D80A035EFFC}" srcOrd="1" destOrd="0" presId="urn:diagrams.loki3.com/BracketList+Icon"/>
    <dgm:cxn modelId="{D03B7A56-CA68-4A81-A821-663AD2BBED8A}" type="presParOf" srcId="{4830AD4E-D730-4807-A162-EF5C43C1EBDB}" destId="{5EC164CC-1BCD-4BD7-ADB7-85582B8ABAA6}" srcOrd="2" destOrd="0" presId="urn:diagrams.loki3.com/BracketList+Icon"/>
    <dgm:cxn modelId="{36961C4D-5691-4F57-ABA7-DFA07E430D74}" type="presParOf" srcId="{4830AD4E-D730-4807-A162-EF5C43C1EBDB}" destId="{4D5FE3AF-ED4B-4542-B2EB-D513079C49A4}" srcOrd="3" destOrd="0" presId="urn:diagrams.loki3.com/BracketList+Icon"/>
    <dgm:cxn modelId="{33BD898F-2073-43A1-B6D8-8C7AEBFFDE82}" type="presParOf" srcId="{5A44CB9F-3549-4D20-ACA6-D3BEE85E6189}" destId="{5AB960C2-17A7-436A-947A-B0B62C9AA115}" srcOrd="1" destOrd="0" presId="urn:diagrams.loki3.com/BracketList+Icon"/>
    <dgm:cxn modelId="{D4AB1716-1A99-478C-A071-6DF3C65DC27F}" type="presParOf" srcId="{5A44CB9F-3549-4D20-ACA6-D3BEE85E6189}" destId="{D4666FB1-EF8F-41D2-AEC8-6F9C890C8C4F}" srcOrd="2" destOrd="0" presId="urn:diagrams.loki3.com/BracketList+Icon"/>
    <dgm:cxn modelId="{436AD6A0-7F5B-4FFF-8B4C-29EC98019236}" type="presParOf" srcId="{D4666FB1-EF8F-41D2-AEC8-6F9C890C8C4F}" destId="{56B3BF04-D055-4929-927D-D8975D6DCCFC}" srcOrd="0" destOrd="0" presId="urn:diagrams.loki3.com/BracketList+Icon"/>
    <dgm:cxn modelId="{F5D92050-817B-4D16-9FE1-1A0CFA62A0F4}" type="presParOf" srcId="{D4666FB1-EF8F-41D2-AEC8-6F9C890C8C4F}" destId="{378BC8F7-3F04-4256-85A1-9FBE14509EDA}" srcOrd="1" destOrd="0" presId="urn:diagrams.loki3.com/BracketList+Icon"/>
    <dgm:cxn modelId="{5CE30971-3058-48DB-8A19-6CBE479A58E4}" type="presParOf" srcId="{D4666FB1-EF8F-41D2-AEC8-6F9C890C8C4F}" destId="{D9A5F361-4BE6-45EA-86AD-6F528D42242C}" srcOrd="2" destOrd="0" presId="urn:diagrams.loki3.com/BracketList+Icon"/>
    <dgm:cxn modelId="{51151B66-77AA-4217-A83E-F37D4D36B174}" type="presParOf" srcId="{D4666FB1-EF8F-41D2-AEC8-6F9C890C8C4F}" destId="{B101F051-6867-45FE-B1B9-396025D1EB8D}"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7826ED-E35F-49E9-AA8F-A44A2AFF721C}" type="doc">
      <dgm:prSet loTypeId="urn:microsoft.com/office/officeart/2005/8/layout/chevron2" loCatId="list" qsTypeId="urn:microsoft.com/office/officeart/2005/8/quickstyle/3d4" qsCatId="3D" csTypeId="urn:microsoft.com/office/officeart/2005/8/colors/colorful1" csCatId="colorful" phldr="1"/>
      <dgm:spPr/>
      <dgm:t>
        <a:bodyPr/>
        <a:lstStyle/>
        <a:p>
          <a:endParaRPr lang="en-US"/>
        </a:p>
      </dgm:t>
    </dgm:pt>
    <dgm:pt modelId="{4ED52ECB-B720-4562-94B2-88C8CE6E89ED}">
      <dgm:prSet phldrT="[Text]"/>
      <dgm:spPr/>
      <dgm:t>
        <a:bodyPr/>
        <a:lstStyle/>
        <a:p>
          <a:r>
            <a:rPr lang="en-US" dirty="0" smtClean="0"/>
            <a:t>1</a:t>
          </a:r>
          <a:endParaRPr lang="en-US" dirty="0"/>
        </a:p>
      </dgm:t>
    </dgm:pt>
    <dgm:pt modelId="{A24B85F3-9F11-43C6-9CB1-1E0EB6C0B7A4}" type="parTrans" cxnId="{339CEE3B-8C06-46FB-82DC-6E824A1CAE56}">
      <dgm:prSet/>
      <dgm:spPr/>
      <dgm:t>
        <a:bodyPr/>
        <a:lstStyle/>
        <a:p>
          <a:endParaRPr lang="en-US"/>
        </a:p>
      </dgm:t>
    </dgm:pt>
    <dgm:pt modelId="{D6762131-378E-45E6-946E-58086D3B12B8}" type="sibTrans" cxnId="{339CEE3B-8C06-46FB-82DC-6E824A1CAE56}">
      <dgm:prSet/>
      <dgm:spPr/>
      <dgm:t>
        <a:bodyPr/>
        <a:lstStyle/>
        <a:p>
          <a:endParaRPr lang="en-US"/>
        </a:p>
      </dgm:t>
    </dgm:pt>
    <dgm:pt modelId="{7B5C25DA-3592-43AD-8605-C254639C211F}">
      <dgm:prSet phldrT="[Text]"/>
      <dgm:spPr/>
      <dgm:t>
        <a:bodyPr/>
        <a:lstStyle/>
        <a:p>
          <a:r>
            <a:rPr lang="en-US" dirty="0" smtClean="0"/>
            <a:t>How many of you have a User ID and password to access the Clearinghouse?</a:t>
          </a:r>
          <a:endParaRPr lang="en-US" dirty="0"/>
        </a:p>
      </dgm:t>
    </dgm:pt>
    <dgm:pt modelId="{E57390DF-D849-460E-BA4F-6735B4536C0F}" type="parTrans" cxnId="{95244087-DB17-41EE-AB3D-C25162FA5D24}">
      <dgm:prSet/>
      <dgm:spPr/>
      <dgm:t>
        <a:bodyPr/>
        <a:lstStyle/>
        <a:p>
          <a:endParaRPr lang="en-US"/>
        </a:p>
      </dgm:t>
    </dgm:pt>
    <dgm:pt modelId="{13AB88E9-4911-4B0B-A1D6-C43974F30545}" type="sibTrans" cxnId="{95244087-DB17-41EE-AB3D-C25162FA5D24}">
      <dgm:prSet/>
      <dgm:spPr/>
      <dgm:t>
        <a:bodyPr/>
        <a:lstStyle/>
        <a:p>
          <a:endParaRPr lang="en-US"/>
        </a:p>
      </dgm:t>
    </dgm:pt>
    <dgm:pt modelId="{A2BACBE9-A351-418F-A4C6-2D1ADC1FEB16}">
      <dgm:prSet phldrT="[Text]"/>
      <dgm:spPr/>
      <dgm:t>
        <a:bodyPr/>
        <a:lstStyle/>
        <a:p>
          <a:r>
            <a:rPr lang="en-US" dirty="0" smtClean="0"/>
            <a:t>2</a:t>
          </a:r>
          <a:endParaRPr lang="en-US" dirty="0"/>
        </a:p>
      </dgm:t>
    </dgm:pt>
    <dgm:pt modelId="{C012E3FB-1B26-40A5-AFBC-2F23D7315C19}" type="parTrans" cxnId="{20DC1059-A751-425B-9DCB-34F1D83E015A}">
      <dgm:prSet/>
      <dgm:spPr/>
      <dgm:t>
        <a:bodyPr/>
        <a:lstStyle/>
        <a:p>
          <a:endParaRPr lang="en-US"/>
        </a:p>
      </dgm:t>
    </dgm:pt>
    <dgm:pt modelId="{BC82C95F-7309-4E69-BAB9-4D6AAF0BC8F4}" type="sibTrans" cxnId="{20DC1059-A751-425B-9DCB-34F1D83E015A}">
      <dgm:prSet/>
      <dgm:spPr/>
      <dgm:t>
        <a:bodyPr/>
        <a:lstStyle/>
        <a:p>
          <a:endParaRPr lang="en-US"/>
        </a:p>
      </dgm:t>
    </dgm:pt>
    <dgm:pt modelId="{9A33B147-E320-447F-9E43-C21F158323E9}">
      <dgm:prSet phldrT="[Text]"/>
      <dgm:spPr/>
      <dgm:t>
        <a:bodyPr/>
        <a:lstStyle/>
        <a:p>
          <a:r>
            <a:rPr lang="en-US" dirty="0" smtClean="0"/>
            <a:t>For those of you that do, do you use the Clearinghouse to gather data to use in an audit?</a:t>
          </a:r>
          <a:endParaRPr lang="en-US" dirty="0"/>
        </a:p>
      </dgm:t>
    </dgm:pt>
    <dgm:pt modelId="{94411C67-5A6F-4574-BF89-4213AEFAC508}" type="parTrans" cxnId="{F4B65200-D1CF-4C27-A833-22F5C480D7D3}">
      <dgm:prSet/>
      <dgm:spPr/>
      <dgm:t>
        <a:bodyPr/>
        <a:lstStyle/>
        <a:p>
          <a:endParaRPr lang="en-US"/>
        </a:p>
      </dgm:t>
    </dgm:pt>
    <dgm:pt modelId="{58665644-ECAA-4553-B142-1DFA4BF2F756}" type="sibTrans" cxnId="{F4B65200-D1CF-4C27-A833-22F5C480D7D3}">
      <dgm:prSet/>
      <dgm:spPr/>
      <dgm:t>
        <a:bodyPr/>
        <a:lstStyle/>
        <a:p>
          <a:endParaRPr lang="en-US"/>
        </a:p>
      </dgm:t>
    </dgm:pt>
    <dgm:pt modelId="{EAAA6DCD-0487-440E-B603-F0E95310E3B5}">
      <dgm:prSet phldrT="[Text]"/>
      <dgm:spPr/>
      <dgm:t>
        <a:bodyPr/>
        <a:lstStyle/>
        <a:p>
          <a:r>
            <a:rPr lang="en-US" dirty="0" smtClean="0"/>
            <a:t>3</a:t>
          </a:r>
          <a:endParaRPr lang="en-US" dirty="0"/>
        </a:p>
      </dgm:t>
    </dgm:pt>
    <dgm:pt modelId="{62986080-6631-4E37-98AD-8ED49592B740}" type="parTrans" cxnId="{6F7D3310-F242-4732-8AE9-41A476B3B60B}">
      <dgm:prSet/>
      <dgm:spPr/>
      <dgm:t>
        <a:bodyPr/>
        <a:lstStyle/>
        <a:p>
          <a:endParaRPr lang="en-US"/>
        </a:p>
      </dgm:t>
    </dgm:pt>
    <dgm:pt modelId="{C65949BF-9D2B-40C5-BE75-E906B26D344D}" type="sibTrans" cxnId="{6F7D3310-F242-4732-8AE9-41A476B3B60B}">
      <dgm:prSet/>
      <dgm:spPr/>
      <dgm:t>
        <a:bodyPr/>
        <a:lstStyle/>
        <a:p>
          <a:endParaRPr lang="en-US"/>
        </a:p>
      </dgm:t>
    </dgm:pt>
    <dgm:pt modelId="{EC438E60-E7ED-4582-9879-E1B3E8027844}">
      <dgm:prSet phldrT="[Text]" custT="1"/>
      <dgm:spPr/>
      <dgm:t>
        <a:bodyPr/>
        <a:lstStyle/>
        <a:p>
          <a:r>
            <a:rPr lang="en-US" sz="2000" dirty="0" smtClean="0"/>
            <a:t>What do you find most useful about the Clearinghouse?</a:t>
          </a:r>
          <a:endParaRPr lang="en-US" sz="2000" dirty="0"/>
        </a:p>
      </dgm:t>
    </dgm:pt>
    <dgm:pt modelId="{88F12B04-E671-46B4-8354-62384ED99510}" type="parTrans" cxnId="{1D673E9F-A7AF-49B3-8A96-05E43E47CDC6}">
      <dgm:prSet/>
      <dgm:spPr/>
      <dgm:t>
        <a:bodyPr/>
        <a:lstStyle/>
        <a:p>
          <a:endParaRPr lang="en-US"/>
        </a:p>
      </dgm:t>
    </dgm:pt>
    <dgm:pt modelId="{8A0F7953-1638-451F-939F-B903028DA5F0}" type="sibTrans" cxnId="{1D673E9F-A7AF-49B3-8A96-05E43E47CDC6}">
      <dgm:prSet/>
      <dgm:spPr/>
      <dgm:t>
        <a:bodyPr/>
        <a:lstStyle/>
        <a:p>
          <a:endParaRPr lang="en-US"/>
        </a:p>
      </dgm:t>
    </dgm:pt>
    <dgm:pt modelId="{B27BC8A0-05B7-4238-9525-460147399A05}" type="pres">
      <dgm:prSet presAssocID="{BD7826ED-E35F-49E9-AA8F-A44A2AFF721C}" presName="linearFlow" presStyleCnt="0">
        <dgm:presLayoutVars>
          <dgm:dir/>
          <dgm:animLvl val="lvl"/>
          <dgm:resizeHandles val="exact"/>
        </dgm:presLayoutVars>
      </dgm:prSet>
      <dgm:spPr/>
      <dgm:t>
        <a:bodyPr/>
        <a:lstStyle/>
        <a:p>
          <a:endParaRPr lang="en-US"/>
        </a:p>
      </dgm:t>
    </dgm:pt>
    <dgm:pt modelId="{9E60D26F-0D2A-4BCE-80EA-2B010F20B7A7}" type="pres">
      <dgm:prSet presAssocID="{4ED52ECB-B720-4562-94B2-88C8CE6E89ED}" presName="composite" presStyleCnt="0"/>
      <dgm:spPr/>
    </dgm:pt>
    <dgm:pt modelId="{C65E49C1-5D77-4107-8ED9-C4B2B3EC44E1}" type="pres">
      <dgm:prSet presAssocID="{4ED52ECB-B720-4562-94B2-88C8CE6E89ED}" presName="parentText" presStyleLbl="alignNode1" presStyleIdx="0" presStyleCnt="3">
        <dgm:presLayoutVars>
          <dgm:chMax val="1"/>
          <dgm:bulletEnabled val="1"/>
        </dgm:presLayoutVars>
      </dgm:prSet>
      <dgm:spPr/>
      <dgm:t>
        <a:bodyPr/>
        <a:lstStyle/>
        <a:p>
          <a:endParaRPr lang="en-US"/>
        </a:p>
      </dgm:t>
    </dgm:pt>
    <dgm:pt modelId="{C1E28955-17A4-493F-9DA0-2EE1F9611BA2}" type="pres">
      <dgm:prSet presAssocID="{4ED52ECB-B720-4562-94B2-88C8CE6E89ED}" presName="descendantText" presStyleLbl="alignAcc1" presStyleIdx="0" presStyleCnt="3" custLinFactNeighborX="-957" custLinFactNeighborY="2570">
        <dgm:presLayoutVars>
          <dgm:bulletEnabled val="1"/>
        </dgm:presLayoutVars>
      </dgm:prSet>
      <dgm:spPr/>
      <dgm:t>
        <a:bodyPr/>
        <a:lstStyle/>
        <a:p>
          <a:endParaRPr lang="en-US"/>
        </a:p>
      </dgm:t>
    </dgm:pt>
    <dgm:pt modelId="{07D3B0A1-BEFA-4EAB-9CCA-D2ABE41AFC87}" type="pres">
      <dgm:prSet presAssocID="{D6762131-378E-45E6-946E-58086D3B12B8}" presName="sp" presStyleCnt="0"/>
      <dgm:spPr/>
    </dgm:pt>
    <dgm:pt modelId="{3FF680A2-27BC-4C1C-A62F-780364BB0D77}" type="pres">
      <dgm:prSet presAssocID="{A2BACBE9-A351-418F-A4C6-2D1ADC1FEB16}" presName="composite" presStyleCnt="0"/>
      <dgm:spPr/>
    </dgm:pt>
    <dgm:pt modelId="{FA32BDCF-4159-40B3-9DA1-D27F5CC06674}" type="pres">
      <dgm:prSet presAssocID="{A2BACBE9-A351-418F-A4C6-2D1ADC1FEB16}" presName="parentText" presStyleLbl="alignNode1" presStyleIdx="1" presStyleCnt="3">
        <dgm:presLayoutVars>
          <dgm:chMax val="1"/>
          <dgm:bulletEnabled val="1"/>
        </dgm:presLayoutVars>
      </dgm:prSet>
      <dgm:spPr/>
      <dgm:t>
        <a:bodyPr/>
        <a:lstStyle/>
        <a:p>
          <a:endParaRPr lang="en-US"/>
        </a:p>
      </dgm:t>
    </dgm:pt>
    <dgm:pt modelId="{A32EBFE1-5B26-458D-A16A-F6A2DA7D0706}" type="pres">
      <dgm:prSet presAssocID="{A2BACBE9-A351-418F-A4C6-2D1ADC1FEB16}" presName="descendantText" presStyleLbl="alignAcc1" presStyleIdx="1" presStyleCnt="3">
        <dgm:presLayoutVars>
          <dgm:bulletEnabled val="1"/>
        </dgm:presLayoutVars>
      </dgm:prSet>
      <dgm:spPr/>
      <dgm:t>
        <a:bodyPr/>
        <a:lstStyle/>
        <a:p>
          <a:endParaRPr lang="en-US"/>
        </a:p>
      </dgm:t>
    </dgm:pt>
    <dgm:pt modelId="{033A0A84-239C-4C84-97FC-CF0FD893DB32}" type="pres">
      <dgm:prSet presAssocID="{BC82C95F-7309-4E69-BAB9-4D6AAF0BC8F4}" presName="sp" presStyleCnt="0"/>
      <dgm:spPr/>
    </dgm:pt>
    <dgm:pt modelId="{E7E026A7-101E-4507-A875-4E1C1488DE39}" type="pres">
      <dgm:prSet presAssocID="{EAAA6DCD-0487-440E-B603-F0E95310E3B5}" presName="composite" presStyleCnt="0"/>
      <dgm:spPr/>
    </dgm:pt>
    <dgm:pt modelId="{B21DAFF7-EED7-4FC0-9CBC-BB4ACF206BED}" type="pres">
      <dgm:prSet presAssocID="{EAAA6DCD-0487-440E-B603-F0E95310E3B5}" presName="parentText" presStyleLbl="alignNode1" presStyleIdx="2" presStyleCnt="3">
        <dgm:presLayoutVars>
          <dgm:chMax val="1"/>
          <dgm:bulletEnabled val="1"/>
        </dgm:presLayoutVars>
      </dgm:prSet>
      <dgm:spPr/>
      <dgm:t>
        <a:bodyPr/>
        <a:lstStyle/>
        <a:p>
          <a:endParaRPr lang="en-US"/>
        </a:p>
      </dgm:t>
    </dgm:pt>
    <dgm:pt modelId="{534EAF93-6F78-47A1-8640-C5524D2F9CD2}" type="pres">
      <dgm:prSet presAssocID="{EAAA6DCD-0487-440E-B603-F0E95310E3B5}" presName="descendantText" presStyleLbl="alignAcc1" presStyleIdx="2" presStyleCnt="3">
        <dgm:presLayoutVars>
          <dgm:bulletEnabled val="1"/>
        </dgm:presLayoutVars>
      </dgm:prSet>
      <dgm:spPr/>
      <dgm:t>
        <a:bodyPr/>
        <a:lstStyle/>
        <a:p>
          <a:endParaRPr lang="en-US"/>
        </a:p>
      </dgm:t>
    </dgm:pt>
  </dgm:ptLst>
  <dgm:cxnLst>
    <dgm:cxn modelId="{1D673E9F-A7AF-49B3-8A96-05E43E47CDC6}" srcId="{EAAA6DCD-0487-440E-B603-F0E95310E3B5}" destId="{EC438E60-E7ED-4582-9879-E1B3E8027844}" srcOrd="0" destOrd="0" parTransId="{88F12B04-E671-46B4-8354-62384ED99510}" sibTransId="{8A0F7953-1638-451F-939F-B903028DA5F0}"/>
    <dgm:cxn modelId="{20DC1059-A751-425B-9DCB-34F1D83E015A}" srcId="{BD7826ED-E35F-49E9-AA8F-A44A2AFF721C}" destId="{A2BACBE9-A351-418F-A4C6-2D1ADC1FEB16}" srcOrd="1" destOrd="0" parTransId="{C012E3FB-1B26-40A5-AFBC-2F23D7315C19}" sibTransId="{BC82C95F-7309-4E69-BAB9-4D6AAF0BC8F4}"/>
    <dgm:cxn modelId="{621DF756-FEFA-47C8-B946-C8806884DEDC}" type="presOf" srcId="{4ED52ECB-B720-4562-94B2-88C8CE6E89ED}" destId="{C65E49C1-5D77-4107-8ED9-C4B2B3EC44E1}" srcOrd="0" destOrd="0" presId="urn:microsoft.com/office/officeart/2005/8/layout/chevron2"/>
    <dgm:cxn modelId="{F4B65200-D1CF-4C27-A833-22F5C480D7D3}" srcId="{A2BACBE9-A351-418F-A4C6-2D1ADC1FEB16}" destId="{9A33B147-E320-447F-9E43-C21F158323E9}" srcOrd="0" destOrd="0" parTransId="{94411C67-5A6F-4574-BF89-4213AEFAC508}" sibTransId="{58665644-ECAA-4553-B142-1DFA4BF2F756}"/>
    <dgm:cxn modelId="{95244087-DB17-41EE-AB3D-C25162FA5D24}" srcId="{4ED52ECB-B720-4562-94B2-88C8CE6E89ED}" destId="{7B5C25DA-3592-43AD-8605-C254639C211F}" srcOrd="0" destOrd="0" parTransId="{E57390DF-D849-460E-BA4F-6735B4536C0F}" sibTransId="{13AB88E9-4911-4B0B-A1D6-C43974F30545}"/>
    <dgm:cxn modelId="{767D9DDC-C507-432D-BC40-D4351ECC72A6}" type="presOf" srcId="{A2BACBE9-A351-418F-A4C6-2D1ADC1FEB16}" destId="{FA32BDCF-4159-40B3-9DA1-D27F5CC06674}" srcOrd="0" destOrd="0" presId="urn:microsoft.com/office/officeart/2005/8/layout/chevron2"/>
    <dgm:cxn modelId="{D8744D45-10CD-4811-B1A2-6DEB2A34C1A2}" type="presOf" srcId="{BD7826ED-E35F-49E9-AA8F-A44A2AFF721C}" destId="{B27BC8A0-05B7-4238-9525-460147399A05}" srcOrd="0" destOrd="0" presId="urn:microsoft.com/office/officeart/2005/8/layout/chevron2"/>
    <dgm:cxn modelId="{E547391F-95C1-4F9B-851B-E2544BC61943}" type="presOf" srcId="{7B5C25DA-3592-43AD-8605-C254639C211F}" destId="{C1E28955-17A4-493F-9DA0-2EE1F9611BA2}" srcOrd="0" destOrd="0" presId="urn:microsoft.com/office/officeart/2005/8/layout/chevron2"/>
    <dgm:cxn modelId="{339CEE3B-8C06-46FB-82DC-6E824A1CAE56}" srcId="{BD7826ED-E35F-49E9-AA8F-A44A2AFF721C}" destId="{4ED52ECB-B720-4562-94B2-88C8CE6E89ED}" srcOrd="0" destOrd="0" parTransId="{A24B85F3-9F11-43C6-9CB1-1E0EB6C0B7A4}" sibTransId="{D6762131-378E-45E6-946E-58086D3B12B8}"/>
    <dgm:cxn modelId="{66BE95C5-1237-4297-941A-1153FD36A0BC}" type="presOf" srcId="{EAAA6DCD-0487-440E-B603-F0E95310E3B5}" destId="{B21DAFF7-EED7-4FC0-9CBC-BB4ACF206BED}" srcOrd="0" destOrd="0" presId="urn:microsoft.com/office/officeart/2005/8/layout/chevron2"/>
    <dgm:cxn modelId="{6F7D3310-F242-4732-8AE9-41A476B3B60B}" srcId="{BD7826ED-E35F-49E9-AA8F-A44A2AFF721C}" destId="{EAAA6DCD-0487-440E-B603-F0E95310E3B5}" srcOrd="2" destOrd="0" parTransId="{62986080-6631-4E37-98AD-8ED49592B740}" sibTransId="{C65949BF-9D2B-40C5-BE75-E906B26D344D}"/>
    <dgm:cxn modelId="{77C1E272-6891-46DF-A8BA-3AB01947CCD1}" type="presOf" srcId="{EC438E60-E7ED-4582-9879-E1B3E8027844}" destId="{534EAF93-6F78-47A1-8640-C5524D2F9CD2}" srcOrd="0" destOrd="0" presId="urn:microsoft.com/office/officeart/2005/8/layout/chevron2"/>
    <dgm:cxn modelId="{C916EB9B-521E-4EF4-B669-9A854A4A9471}" type="presOf" srcId="{9A33B147-E320-447F-9E43-C21F158323E9}" destId="{A32EBFE1-5B26-458D-A16A-F6A2DA7D0706}" srcOrd="0" destOrd="0" presId="urn:microsoft.com/office/officeart/2005/8/layout/chevron2"/>
    <dgm:cxn modelId="{73E07B79-0F8E-432E-A605-1F79E97ABABA}" type="presParOf" srcId="{B27BC8A0-05B7-4238-9525-460147399A05}" destId="{9E60D26F-0D2A-4BCE-80EA-2B010F20B7A7}" srcOrd="0" destOrd="0" presId="urn:microsoft.com/office/officeart/2005/8/layout/chevron2"/>
    <dgm:cxn modelId="{25AC96F5-717D-4746-8C58-6B73FA39CC0C}" type="presParOf" srcId="{9E60D26F-0D2A-4BCE-80EA-2B010F20B7A7}" destId="{C65E49C1-5D77-4107-8ED9-C4B2B3EC44E1}" srcOrd="0" destOrd="0" presId="urn:microsoft.com/office/officeart/2005/8/layout/chevron2"/>
    <dgm:cxn modelId="{85EBC827-E055-4EA8-B426-F2AE6E91BD5E}" type="presParOf" srcId="{9E60D26F-0D2A-4BCE-80EA-2B010F20B7A7}" destId="{C1E28955-17A4-493F-9DA0-2EE1F9611BA2}" srcOrd="1" destOrd="0" presId="urn:microsoft.com/office/officeart/2005/8/layout/chevron2"/>
    <dgm:cxn modelId="{EC5FE44F-AD98-4B9D-B919-5EC13068BD48}" type="presParOf" srcId="{B27BC8A0-05B7-4238-9525-460147399A05}" destId="{07D3B0A1-BEFA-4EAB-9CCA-D2ABE41AFC87}" srcOrd="1" destOrd="0" presId="urn:microsoft.com/office/officeart/2005/8/layout/chevron2"/>
    <dgm:cxn modelId="{BF144EA2-7A1C-4550-8684-F98937E7D5A6}" type="presParOf" srcId="{B27BC8A0-05B7-4238-9525-460147399A05}" destId="{3FF680A2-27BC-4C1C-A62F-780364BB0D77}" srcOrd="2" destOrd="0" presId="urn:microsoft.com/office/officeart/2005/8/layout/chevron2"/>
    <dgm:cxn modelId="{C8B1731F-7A8F-4374-B277-179DE9FFCDD2}" type="presParOf" srcId="{3FF680A2-27BC-4C1C-A62F-780364BB0D77}" destId="{FA32BDCF-4159-40B3-9DA1-D27F5CC06674}" srcOrd="0" destOrd="0" presId="urn:microsoft.com/office/officeart/2005/8/layout/chevron2"/>
    <dgm:cxn modelId="{D0BE50D0-1D31-49B7-9062-57184CB40C92}" type="presParOf" srcId="{3FF680A2-27BC-4C1C-A62F-780364BB0D77}" destId="{A32EBFE1-5B26-458D-A16A-F6A2DA7D0706}" srcOrd="1" destOrd="0" presId="urn:microsoft.com/office/officeart/2005/8/layout/chevron2"/>
    <dgm:cxn modelId="{779C859F-8D80-4648-AB7B-B945637B7072}" type="presParOf" srcId="{B27BC8A0-05B7-4238-9525-460147399A05}" destId="{033A0A84-239C-4C84-97FC-CF0FD893DB32}" srcOrd="3" destOrd="0" presId="urn:microsoft.com/office/officeart/2005/8/layout/chevron2"/>
    <dgm:cxn modelId="{4B36ACD9-E350-4A8D-9212-E55029B49E52}" type="presParOf" srcId="{B27BC8A0-05B7-4238-9525-460147399A05}" destId="{E7E026A7-101E-4507-A875-4E1C1488DE39}" srcOrd="4" destOrd="0" presId="urn:microsoft.com/office/officeart/2005/8/layout/chevron2"/>
    <dgm:cxn modelId="{DFA69887-25F2-43C5-9652-2491DE2DB0D0}" type="presParOf" srcId="{E7E026A7-101E-4507-A875-4E1C1488DE39}" destId="{B21DAFF7-EED7-4FC0-9CBC-BB4ACF206BED}" srcOrd="0" destOrd="0" presId="urn:microsoft.com/office/officeart/2005/8/layout/chevron2"/>
    <dgm:cxn modelId="{D84849BD-57AF-4376-A518-C3F377D99EE2}" type="presParOf" srcId="{E7E026A7-101E-4507-A875-4E1C1488DE39}" destId="{534EAF93-6F78-47A1-8640-C5524D2F9CD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7826ED-E35F-49E9-AA8F-A44A2AFF721C}" type="doc">
      <dgm:prSet loTypeId="urn:microsoft.com/office/officeart/2005/8/layout/chevron2" loCatId="list" qsTypeId="urn:microsoft.com/office/officeart/2005/8/quickstyle/3d4" qsCatId="3D" csTypeId="urn:microsoft.com/office/officeart/2005/8/colors/colorful1" csCatId="colorful" phldr="1"/>
      <dgm:spPr/>
      <dgm:t>
        <a:bodyPr/>
        <a:lstStyle/>
        <a:p>
          <a:endParaRPr lang="en-US"/>
        </a:p>
      </dgm:t>
    </dgm:pt>
    <dgm:pt modelId="{4ED52ECB-B720-4562-94B2-88C8CE6E89ED}">
      <dgm:prSet phldrT="[Text]"/>
      <dgm:spPr/>
      <dgm:t>
        <a:bodyPr/>
        <a:lstStyle/>
        <a:p>
          <a:r>
            <a:rPr lang="en-US" dirty="0" smtClean="0"/>
            <a:t>4</a:t>
          </a:r>
          <a:endParaRPr lang="en-US" dirty="0"/>
        </a:p>
      </dgm:t>
    </dgm:pt>
    <dgm:pt modelId="{A24B85F3-9F11-43C6-9CB1-1E0EB6C0B7A4}" type="parTrans" cxnId="{339CEE3B-8C06-46FB-82DC-6E824A1CAE56}">
      <dgm:prSet/>
      <dgm:spPr/>
      <dgm:t>
        <a:bodyPr/>
        <a:lstStyle/>
        <a:p>
          <a:endParaRPr lang="en-US"/>
        </a:p>
      </dgm:t>
    </dgm:pt>
    <dgm:pt modelId="{D6762131-378E-45E6-946E-58086D3B12B8}" type="sibTrans" cxnId="{339CEE3B-8C06-46FB-82DC-6E824A1CAE56}">
      <dgm:prSet/>
      <dgm:spPr/>
      <dgm:t>
        <a:bodyPr/>
        <a:lstStyle/>
        <a:p>
          <a:endParaRPr lang="en-US"/>
        </a:p>
      </dgm:t>
    </dgm:pt>
    <dgm:pt modelId="{7B5C25DA-3592-43AD-8605-C254639C211F}">
      <dgm:prSet phldrT="[Text]"/>
      <dgm:spPr/>
      <dgm:t>
        <a:bodyPr/>
        <a:lstStyle/>
        <a:p>
          <a:r>
            <a:rPr lang="en-US" dirty="0" smtClean="0"/>
            <a:t>Do you use any of the Reports available on the Clearinghouse?</a:t>
          </a:r>
          <a:endParaRPr lang="en-US" dirty="0"/>
        </a:p>
      </dgm:t>
    </dgm:pt>
    <dgm:pt modelId="{E57390DF-D849-460E-BA4F-6735B4536C0F}" type="parTrans" cxnId="{95244087-DB17-41EE-AB3D-C25162FA5D24}">
      <dgm:prSet/>
      <dgm:spPr/>
      <dgm:t>
        <a:bodyPr/>
        <a:lstStyle/>
        <a:p>
          <a:endParaRPr lang="en-US"/>
        </a:p>
      </dgm:t>
    </dgm:pt>
    <dgm:pt modelId="{13AB88E9-4911-4B0B-A1D6-C43974F30545}" type="sibTrans" cxnId="{95244087-DB17-41EE-AB3D-C25162FA5D24}">
      <dgm:prSet/>
      <dgm:spPr/>
      <dgm:t>
        <a:bodyPr/>
        <a:lstStyle/>
        <a:p>
          <a:endParaRPr lang="en-US"/>
        </a:p>
      </dgm:t>
    </dgm:pt>
    <dgm:pt modelId="{A2BACBE9-A351-418F-A4C6-2D1ADC1FEB16}">
      <dgm:prSet phldrT="[Text]"/>
      <dgm:spPr/>
      <dgm:t>
        <a:bodyPr/>
        <a:lstStyle/>
        <a:p>
          <a:r>
            <a:rPr lang="en-US" dirty="0" smtClean="0"/>
            <a:t>5</a:t>
          </a:r>
          <a:endParaRPr lang="en-US" dirty="0"/>
        </a:p>
      </dgm:t>
    </dgm:pt>
    <dgm:pt modelId="{C012E3FB-1B26-40A5-AFBC-2F23D7315C19}" type="parTrans" cxnId="{20DC1059-A751-425B-9DCB-34F1D83E015A}">
      <dgm:prSet/>
      <dgm:spPr/>
      <dgm:t>
        <a:bodyPr/>
        <a:lstStyle/>
        <a:p>
          <a:endParaRPr lang="en-US"/>
        </a:p>
      </dgm:t>
    </dgm:pt>
    <dgm:pt modelId="{BC82C95F-7309-4E69-BAB9-4D6AAF0BC8F4}" type="sibTrans" cxnId="{20DC1059-A751-425B-9DCB-34F1D83E015A}">
      <dgm:prSet/>
      <dgm:spPr/>
      <dgm:t>
        <a:bodyPr/>
        <a:lstStyle/>
        <a:p>
          <a:endParaRPr lang="en-US"/>
        </a:p>
      </dgm:t>
    </dgm:pt>
    <dgm:pt modelId="{9A33B147-E320-447F-9E43-C21F158323E9}">
      <dgm:prSet phldrT="[Text]"/>
      <dgm:spPr/>
      <dgm:t>
        <a:bodyPr/>
        <a:lstStyle/>
        <a:p>
          <a:r>
            <a:rPr lang="en-US" dirty="0" smtClean="0"/>
            <a:t>Are there reports that would be useful but aren’t available?</a:t>
          </a:r>
          <a:endParaRPr lang="en-US" dirty="0"/>
        </a:p>
      </dgm:t>
    </dgm:pt>
    <dgm:pt modelId="{94411C67-5A6F-4574-BF89-4213AEFAC508}" type="parTrans" cxnId="{F4B65200-D1CF-4C27-A833-22F5C480D7D3}">
      <dgm:prSet/>
      <dgm:spPr/>
      <dgm:t>
        <a:bodyPr/>
        <a:lstStyle/>
        <a:p>
          <a:endParaRPr lang="en-US"/>
        </a:p>
      </dgm:t>
    </dgm:pt>
    <dgm:pt modelId="{58665644-ECAA-4553-B142-1DFA4BF2F756}" type="sibTrans" cxnId="{F4B65200-D1CF-4C27-A833-22F5C480D7D3}">
      <dgm:prSet/>
      <dgm:spPr/>
      <dgm:t>
        <a:bodyPr/>
        <a:lstStyle/>
        <a:p>
          <a:endParaRPr lang="en-US"/>
        </a:p>
      </dgm:t>
    </dgm:pt>
    <dgm:pt modelId="{B27BC8A0-05B7-4238-9525-460147399A05}" type="pres">
      <dgm:prSet presAssocID="{BD7826ED-E35F-49E9-AA8F-A44A2AFF721C}" presName="linearFlow" presStyleCnt="0">
        <dgm:presLayoutVars>
          <dgm:dir/>
          <dgm:animLvl val="lvl"/>
          <dgm:resizeHandles val="exact"/>
        </dgm:presLayoutVars>
      </dgm:prSet>
      <dgm:spPr/>
      <dgm:t>
        <a:bodyPr/>
        <a:lstStyle/>
        <a:p>
          <a:endParaRPr lang="en-US"/>
        </a:p>
      </dgm:t>
    </dgm:pt>
    <dgm:pt modelId="{9E60D26F-0D2A-4BCE-80EA-2B010F20B7A7}" type="pres">
      <dgm:prSet presAssocID="{4ED52ECB-B720-4562-94B2-88C8CE6E89ED}" presName="composite" presStyleCnt="0"/>
      <dgm:spPr/>
    </dgm:pt>
    <dgm:pt modelId="{C65E49C1-5D77-4107-8ED9-C4B2B3EC44E1}" type="pres">
      <dgm:prSet presAssocID="{4ED52ECB-B720-4562-94B2-88C8CE6E89ED}" presName="parentText" presStyleLbl="alignNode1" presStyleIdx="0" presStyleCnt="2">
        <dgm:presLayoutVars>
          <dgm:chMax val="1"/>
          <dgm:bulletEnabled val="1"/>
        </dgm:presLayoutVars>
      </dgm:prSet>
      <dgm:spPr/>
      <dgm:t>
        <a:bodyPr/>
        <a:lstStyle/>
        <a:p>
          <a:endParaRPr lang="en-US"/>
        </a:p>
      </dgm:t>
    </dgm:pt>
    <dgm:pt modelId="{C1E28955-17A4-493F-9DA0-2EE1F9611BA2}" type="pres">
      <dgm:prSet presAssocID="{4ED52ECB-B720-4562-94B2-88C8CE6E89ED}" presName="descendantText" presStyleLbl="alignAcc1" presStyleIdx="0" presStyleCnt="2" custLinFactNeighborX="-957" custLinFactNeighborY="2570">
        <dgm:presLayoutVars>
          <dgm:bulletEnabled val="1"/>
        </dgm:presLayoutVars>
      </dgm:prSet>
      <dgm:spPr/>
      <dgm:t>
        <a:bodyPr/>
        <a:lstStyle/>
        <a:p>
          <a:endParaRPr lang="en-US"/>
        </a:p>
      </dgm:t>
    </dgm:pt>
    <dgm:pt modelId="{07D3B0A1-BEFA-4EAB-9CCA-D2ABE41AFC87}" type="pres">
      <dgm:prSet presAssocID="{D6762131-378E-45E6-946E-58086D3B12B8}" presName="sp" presStyleCnt="0"/>
      <dgm:spPr/>
    </dgm:pt>
    <dgm:pt modelId="{3FF680A2-27BC-4C1C-A62F-780364BB0D77}" type="pres">
      <dgm:prSet presAssocID="{A2BACBE9-A351-418F-A4C6-2D1ADC1FEB16}" presName="composite" presStyleCnt="0"/>
      <dgm:spPr/>
    </dgm:pt>
    <dgm:pt modelId="{FA32BDCF-4159-40B3-9DA1-D27F5CC06674}" type="pres">
      <dgm:prSet presAssocID="{A2BACBE9-A351-418F-A4C6-2D1ADC1FEB16}" presName="parentText" presStyleLbl="alignNode1" presStyleIdx="1" presStyleCnt="2">
        <dgm:presLayoutVars>
          <dgm:chMax val="1"/>
          <dgm:bulletEnabled val="1"/>
        </dgm:presLayoutVars>
      </dgm:prSet>
      <dgm:spPr/>
      <dgm:t>
        <a:bodyPr/>
        <a:lstStyle/>
        <a:p>
          <a:endParaRPr lang="en-US"/>
        </a:p>
      </dgm:t>
    </dgm:pt>
    <dgm:pt modelId="{A32EBFE1-5B26-458D-A16A-F6A2DA7D0706}" type="pres">
      <dgm:prSet presAssocID="{A2BACBE9-A351-418F-A4C6-2D1ADC1FEB16}" presName="descendantText" presStyleLbl="alignAcc1" presStyleIdx="1" presStyleCnt="2">
        <dgm:presLayoutVars>
          <dgm:bulletEnabled val="1"/>
        </dgm:presLayoutVars>
      </dgm:prSet>
      <dgm:spPr/>
      <dgm:t>
        <a:bodyPr/>
        <a:lstStyle/>
        <a:p>
          <a:endParaRPr lang="en-US"/>
        </a:p>
      </dgm:t>
    </dgm:pt>
  </dgm:ptLst>
  <dgm:cxnLst>
    <dgm:cxn modelId="{03BF6E31-A699-4813-9510-27D1CDCFFCA6}" type="presOf" srcId="{BD7826ED-E35F-49E9-AA8F-A44A2AFF721C}" destId="{B27BC8A0-05B7-4238-9525-460147399A05}" srcOrd="0" destOrd="0" presId="urn:microsoft.com/office/officeart/2005/8/layout/chevron2"/>
    <dgm:cxn modelId="{339CEE3B-8C06-46FB-82DC-6E824A1CAE56}" srcId="{BD7826ED-E35F-49E9-AA8F-A44A2AFF721C}" destId="{4ED52ECB-B720-4562-94B2-88C8CE6E89ED}" srcOrd="0" destOrd="0" parTransId="{A24B85F3-9F11-43C6-9CB1-1E0EB6C0B7A4}" sibTransId="{D6762131-378E-45E6-946E-58086D3B12B8}"/>
    <dgm:cxn modelId="{C6FA2A7E-29AD-4DC8-9DB1-170E6F940F15}" type="presOf" srcId="{9A33B147-E320-447F-9E43-C21F158323E9}" destId="{A32EBFE1-5B26-458D-A16A-F6A2DA7D0706}" srcOrd="0" destOrd="0" presId="urn:microsoft.com/office/officeart/2005/8/layout/chevron2"/>
    <dgm:cxn modelId="{9E2AA171-AC7F-4E29-B475-DB4BF6401189}" type="presOf" srcId="{7B5C25DA-3592-43AD-8605-C254639C211F}" destId="{C1E28955-17A4-493F-9DA0-2EE1F9611BA2}" srcOrd="0" destOrd="0" presId="urn:microsoft.com/office/officeart/2005/8/layout/chevron2"/>
    <dgm:cxn modelId="{F4B65200-D1CF-4C27-A833-22F5C480D7D3}" srcId="{A2BACBE9-A351-418F-A4C6-2D1ADC1FEB16}" destId="{9A33B147-E320-447F-9E43-C21F158323E9}" srcOrd="0" destOrd="0" parTransId="{94411C67-5A6F-4574-BF89-4213AEFAC508}" sibTransId="{58665644-ECAA-4553-B142-1DFA4BF2F756}"/>
    <dgm:cxn modelId="{65D9C597-1497-448E-90B7-BA8B5490C525}" type="presOf" srcId="{A2BACBE9-A351-418F-A4C6-2D1ADC1FEB16}" destId="{FA32BDCF-4159-40B3-9DA1-D27F5CC06674}" srcOrd="0" destOrd="0" presId="urn:microsoft.com/office/officeart/2005/8/layout/chevron2"/>
    <dgm:cxn modelId="{95244087-DB17-41EE-AB3D-C25162FA5D24}" srcId="{4ED52ECB-B720-4562-94B2-88C8CE6E89ED}" destId="{7B5C25DA-3592-43AD-8605-C254639C211F}" srcOrd="0" destOrd="0" parTransId="{E57390DF-D849-460E-BA4F-6735B4536C0F}" sibTransId="{13AB88E9-4911-4B0B-A1D6-C43974F30545}"/>
    <dgm:cxn modelId="{20DC1059-A751-425B-9DCB-34F1D83E015A}" srcId="{BD7826ED-E35F-49E9-AA8F-A44A2AFF721C}" destId="{A2BACBE9-A351-418F-A4C6-2D1ADC1FEB16}" srcOrd="1" destOrd="0" parTransId="{C012E3FB-1B26-40A5-AFBC-2F23D7315C19}" sibTransId="{BC82C95F-7309-4E69-BAB9-4D6AAF0BC8F4}"/>
    <dgm:cxn modelId="{A1534741-B5A6-4042-8796-C8EB0C7A0E75}" type="presOf" srcId="{4ED52ECB-B720-4562-94B2-88C8CE6E89ED}" destId="{C65E49C1-5D77-4107-8ED9-C4B2B3EC44E1}" srcOrd="0" destOrd="0" presId="urn:microsoft.com/office/officeart/2005/8/layout/chevron2"/>
    <dgm:cxn modelId="{3E868488-9E48-4E2C-809A-27CF3082A5A8}" type="presParOf" srcId="{B27BC8A0-05B7-4238-9525-460147399A05}" destId="{9E60D26F-0D2A-4BCE-80EA-2B010F20B7A7}" srcOrd="0" destOrd="0" presId="urn:microsoft.com/office/officeart/2005/8/layout/chevron2"/>
    <dgm:cxn modelId="{E1A7A324-627D-4B5C-B326-BDA5C7FC1E68}" type="presParOf" srcId="{9E60D26F-0D2A-4BCE-80EA-2B010F20B7A7}" destId="{C65E49C1-5D77-4107-8ED9-C4B2B3EC44E1}" srcOrd="0" destOrd="0" presId="urn:microsoft.com/office/officeart/2005/8/layout/chevron2"/>
    <dgm:cxn modelId="{60480000-F6BE-47AF-9ED4-DB0D4A3203AE}" type="presParOf" srcId="{9E60D26F-0D2A-4BCE-80EA-2B010F20B7A7}" destId="{C1E28955-17A4-493F-9DA0-2EE1F9611BA2}" srcOrd="1" destOrd="0" presId="urn:microsoft.com/office/officeart/2005/8/layout/chevron2"/>
    <dgm:cxn modelId="{F52E878F-1EFC-4FF1-8456-720AE1183152}" type="presParOf" srcId="{B27BC8A0-05B7-4238-9525-460147399A05}" destId="{07D3B0A1-BEFA-4EAB-9CCA-D2ABE41AFC87}" srcOrd="1" destOrd="0" presId="urn:microsoft.com/office/officeart/2005/8/layout/chevron2"/>
    <dgm:cxn modelId="{BCE8BE9D-3E72-4226-8DF2-790C4B9B92BA}" type="presParOf" srcId="{B27BC8A0-05B7-4238-9525-460147399A05}" destId="{3FF680A2-27BC-4C1C-A62F-780364BB0D77}" srcOrd="2" destOrd="0" presId="urn:microsoft.com/office/officeart/2005/8/layout/chevron2"/>
    <dgm:cxn modelId="{27119FAC-5628-478D-8D50-E9E75611FB05}" type="presParOf" srcId="{3FF680A2-27BC-4C1C-A62F-780364BB0D77}" destId="{FA32BDCF-4159-40B3-9DA1-D27F5CC06674}" srcOrd="0" destOrd="0" presId="urn:microsoft.com/office/officeart/2005/8/layout/chevron2"/>
    <dgm:cxn modelId="{5AE0083E-7A17-4EFC-81B8-6FFB4AF6B7FA}" type="presParOf" srcId="{3FF680A2-27BC-4C1C-A62F-780364BB0D77}" destId="{A32EBFE1-5B26-458D-A16A-F6A2DA7D070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C580F-D2A1-4F77-B668-0076F714A2FD}">
      <dsp:nvSpPr>
        <dsp:cNvPr id="0" name=""/>
        <dsp:cNvSpPr/>
      </dsp:nvSpPr>
      <dsp:spPr>
        <a:xfrm>
          <a:off x="0" y="610449"/>
          <a:ext cx="1885950"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99060" rIns="277368" bIns="99060" numCol="1" spcCol="1270" anchor="ctr" anchorCtr="0">
          <a:noAutofit/>
        </a:bodyPr>
        <a:lstStyle/>
        <a:p>
          <a:pPr lvl="0" algn="r" defTabSz="1733550">
            <a:lnSpc>
              <a:spcPct val="90000"/>
            </a:lnSpc>
            <a:spcBef>
              <a:spcPct val="0"/>
            </a:spcBef>
            <a:spcAft>
              <a:spcPct val="35000"/>
            </a:spcAft>
          </a:pPr>
          <a:r>
            <a:rPr lang="en-US" sz="3900" kern="1200" dirty="0" smtClean="0"/>
            <a:t>119 </a:t>
          </a:r>
          <a:endParaRPr lang="en-US" sz="3900" kern="1200" dirty="0"/>
        </a:p>
      </dsp:txBody>
      <dsp:txXfrm>
        <a:off x="0" y="610449"/>
        <a:ext cx="1885950" cy="772200"/>
      </dsp:txXfrm>
    </dsp:sp>
    <dsp:sp modelId="{193E6CCF-43D5-405E-A56F-9D80A035EFFC}">
      <dsp:nvSpPr>
        <dsp:cNvPr id="0" name=""/>
        <dsp:cNvSpPr/>
      </dsp:nvSpPr>
      <dsp:spPr>
        <a:xfrm>
          <a:off x="1885949" y="296743"/>
          <a:ext cx="377190" cy="1399612"/>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4D5FE3AF-ED4B-4542-B2EB-D513079C49A4}">
      <dsp:nvSpPr>
        <dsp:cNvPr id="0" name=""/>
        <dsp:cNvSpPr/>
      </dsp:nvSpPr>
      <dsp:spPr>
        <a:xfrm>
          <a:off x="2414015" y="296743"/>
          <a:ext cx="5129784" cy="1399612"/>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285750" lvl="1" indent="-285750" algn="l" defTabSz="1733550">
            <a:lnSpc>
              <a:spcPct val="90000"/>
            </a:lnSpc>
            <a:spcBef>
              <a:spcPct val="0"/>
            </a:spcBef>
            <a:spcAft>
              <a:spcPct val="15000"/>
            </a:spcAft>
            <a:buChar char="••"/>
          </a:pPr>
          <a:r>
            <a:rPr lang="en-US" sz="3900" kern="1200" dirty="0" smtClean="0"/>
            <a:t>Represent 42 Jurisdictions</a:t>
          </a:r>
          <a:endParaRPr lang="en-US" sz="3900" kern="1200" dirty="0"/>
        </a:p>
      </dsp:txBody>
      <dsp:txXfrm>
        <a:off x="2414015" y="296743"/>
        <a:ext cx="5129784" cy="1399612"/>
      </dsp:txXfrm>
    </dsp:sp>
    <dsp:sp modelId="{56B3BF04-D055-4929-927D-D8975D6DCCFC}">
      <dsp:nvSpPr>
        <dsp:cNvPr id="0" name=""/>
        <dsp:cNvSpPr/>
      </dsp:nvSpPr>
      <dsp:spPr>
        <a:xfrm>
          <a:off x="0" y="2415906"/>
          <a:ext cx="1884108" cy="77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99060" rIns="277368" bIns="99060" numCol="1" spcCol="1270" anchor="ctr" anchorCtr="0">
          <a:noAutofit/>
        </a:bodyPr>
        <a:lstStyle/>
        <a:p>
          <a:pPr lvl="0" algn="r" defTabSz="1733550">
            <a:lnSpc>
              <a:spcPct val="90000"/>
            </a:lnSpc>
            <a:spcBef>
              <a:spcPct val="0"/>
            </a:spcBef>
            <a:spcAft>
              <a:spcPct val="35000"/>
            </a:spcAft>
          </a:pPr>
          <a:r>
            <a:rPr lang="en-US" sz="3900" kern="1200" dirty="0" smtClean="0"/>
            <a:t>87</a:t>
          </a:r>
          <a:endParaRPr lang="en-US" sz="3900" kern="1200" dirty="0"/>
        </a:p>
      </dsp:txBody>
      <dsp:txXfrm>
        <a:off x="0" y="2415906"/>
        <a:ext cx="1884108" cy="772200"/>
      </dsp:txXfrm>
    </dsp:sp>
    <dsp:sp modelId="{378BC8F7-3F04-4256-85A1-9FBE14509EDA}">
      <dsp:nvSpPr>
        <dsp:cNvPr id="0" name=""/>
        <dsp:cNvSpPr/>
      </dsp:nvSpPr>
      <dsp:spPr>
        <a:xfrm>
          <a:off x="1884108" y="1836756"/>
          <a:ext cx="376821" cy="19305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101F051-6867-45FE-B1B9-396025D1EB8D}">
      <dsp:nvSpPr>
        <dsp:cNvPr id="0" name=""/>
        <dsp:cNvSpPr/>
      </dsp:nvSpPr>
      <dsp:spPr>
        <a:xfrm>
          <a:off x="2411658" y="1836756"/>
          <a:ext cx="5124774" cy="1930500"/>
        </a:xfrm>
        <a:prstGeom prst="rect">
          <a:avLst/>
        </a:prstGeom>
        <a:solidFill>
          <a:srgbClr val="B73F3F"/>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285750" lvl="1" indent="-285750" algn="l" defTabSz="1733550">
            <a:lnSpc>
              <a:spcPct val="90000"/>
            </a:lnSpc>
            <a:spcBef>
              <a:spcPct val="0"/>
            </a:spcBef>
            <a:spcAft>
              <a:spcPct val="15000"/>
            </a:spcAft>
            <a:buChar char="••"/>
          </a:pPr>
          <a:r>
            <a:rPr lang="en-US" sz="3900" kern="1200" dirty="0" smtClean="0"/>
            <a:t>Represent 58 Industry and Industry-Related Partners</a:t>
          </a:r>
          <a:endParaRPr lang="en-US" sz="3900" kern="1200" dirty="0"/>
        </a:p>
      </dsp:txBody>
      <dsp:txXfrm>
        <a:off x="2411658" y="1836756"/>
        <a:ext cx="5124774" cy="1930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E49C1-5D77-4107-8ED9-C4B2B3EC44E1}">
      <dsp:nvSpPr>
        <dsp:cNvPr id="0" name=""/>
        <dsp:cNvSpPr/>
      </dsp:nvSpPr>
      <dsp:spPr>
        <a:xfrm rot="5400000">
          <a:off x="-222646" y="223826"/>
          <a:ext cx="1484312" cy="1039018"/>
        </a:xfrm>
        <a:prstGeom prst="chevron">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1</a:t>
          </a:r>
          <a:endParaRPr lang="en-US" sz="2900" kern="1200" dirty="0"/>
        </a:p>
      </dsp:txBody>
      <dsp:txXfrm rot="-5400000">
        <a:off x="1" y="520688"/>
        <a:ext cx="1039018" cy="445294"/>
      </dsp:txXfrm>
    </dsp:sp>
    <dsp:sp modelId="{C1E28955-17A4-493F-9DA0-2EE1F9611BA2}">
      <dsp:nvSpPr>
        <dsp:cNvPr id="0" name=""/>
        <dsp:cNvSpPr/>
      </dsp:nvSpPr>
      <dsp:spPr>
        <a:xfrm rot="5400000">
          <a:off x="3036712" y="-2020113"/>
          <a:ext cx="964803" cy="5056981"/>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How many of you have a User ID and password to access the Clearinghouse?</a:t>
          </a:r>
          <a:endParaRPr lang="en-US" sz="2000" kern="1200" dirty="0"/>
        </a:p>
      </dsp:txBody>
      <dsp:txXfrm rot="-5400000">
        <a:off x="990623" y="73074"/>
        <a:ext cx="5009883" cy="870607"/>
      </dsp:txXfrm>
    </dsp:sp>
    <dsp:sp modelId="{FA32BDCF-4159-40B3-9DA1-D27F5CC06674}">
      <dsp:nvSpPr>
        <dsp:cNvPr id="0" name=""/>
        <dsp:cNvSpPr/>
      </dsp:nvSpPr>
      <dsp:spPr>
        <a:xfrm rot="5400000">
          <a:off x="-222646" y="1512490"/>
          <a:ext cx="1484312" cy="1039018"/>
        </a:xfrm>
        <a:prstGeom prst="chevron">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2</a:t>
          </a:r>
          <a:endParaRPr lang="en-US" sz="2900" kern="1200" dirty="0"/>
        </a:p>
      </dsp:txBody>
      <dsp:txXfrm rot="-5400000">
        <a:off x="1" y="1809352"/>
        <a:ext cx="1039018" cy="445294"/>
      </dsp:txXfrm>
    </dsp:sp>
    <dsp:sp modelId="{A32EBFE1-5B26-458D-A16A-F6A2DA7D0706}">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For those of you that do, do you use the Clearinghouse to gather data to use in an audit?</a:t>
          </a:r>
          <a:endParaRPr lang="en-US" sz="2000" kern="1200" dirty="0"/>
        </a:p>
      </dsp:txBody>
      <dsp:txXfrm rot="-5400000">
        <a:off x="1039018" y="1336942"/>
        <a:ext cx="5009883" cy="870607"/>
      </dsp:txXfrm>
    </dsp:sp>
    <dsp:sp modelId="{B21DAFF7-EED7-4FC0-9CBC-BB4ACF206BED}">
      <dsp:nvSpPr>
        <dsp:cNvPr id="0" name=""/>
        <dsp:cNvSpPr/>
      </dsp:nvSpPr>
      <dsp:spPr>
        <a:xfrm rot="5400000">
          <a:off x="-222646" y="2801154"/>
          <a:ext cx="1484312" cy="1039018"/>
        </a:xfrm>
        <a:prstGeom prst="chevron">
          <a:avLst/>
        </a:prstGeom>
        <a:solidFill>
          <a:schemeClr val="accent4">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3</a:t>
          </a:r>
          <a:endParaRPr lang="en-US" sz="2900" kern="1200" dirty="0"/>
        </a:p>
      </dsp:txBody>
      <dsp:txXfrm rot="-5400000">
        <a:off x="1" y="3098016"/>
        <a:ext cx="1039018" cy="445294"/>
      </dsp:txXfrm>
    </dsp:sp>
    <dsp:sp modelId="{534EAF93-6F78-47A1-8640-C5524D2F9CD2}">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chilly" dir="t"/>
        </a:scene3d>
        <a:sp3d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What do you find most useful about the Clearinghouse?</a:t>
          </a:r>
          <a:endParaRPr lang="en-US" sz="2000" kern="1200" dirty="0"/>
        </a:p>
      </dsp:txBody>
      <dsp:txXfrm rot="-5400000">
        <a:off x="1039018" y="2625605"/>
        <a:ext cx="5009883" cy="8706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0.15842</cdr:x>
      <cdr:y>0.48387</cdr:y>
    </cdr:from>
    <cdr:to>
      <cdr:x>0.26733</cdr:x>
      <cdr:y>0.59677</cdr:y>
    </cdr:to>
    <cdr:sp macro="" textlink="">
      <cdr:nvSpPr>
        <cdr:cNvPr id="2" name="TextBox 1"/>
        <cdr:cNvSpPr txBox="1"/>
      </cdr:nvSpPr>
      <cdr:spPr>
        <a:xfrm xmlns:a="http://schemas.openxmlformats.org/drawingml/2006/main">
          <a:off x="1219200" y="2286000"/>
          <a:ext cx="838200"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800" dirty="0" smtClean="0">
              <a:solidFill>
                <a:schemeClr val="bg1"/>
              </a:solidFill>
            </a:rPr>
            <a:t>41%</a:t>
          </a:r>
          <a:endParaRPr lang="en-US" sz="2800" dirty="0">
            <a:solidFill>
              <a:schemeClr val="bg1"/>
            </a:solidFill>
          </a:endParaRPr>
        </a:p>
      </cdr:txBody>
    </cdr:sp>
  </cdr:relSizeAnchor>
  <cdr:relSizeAnchor xmlns:cdr="http://schemas.openxmlformats.org/drawingml/2006/chartDrawing">
    <cdr:from>
      <cdr:x>0.40594</cdr:x>
      <cdr:y>0.48387</cdr:y>
    </cdr:from>
    <cdr:to>
      <cdr:x>0.53465</cdr:x>
      <cdr:y>0.59677</cdr:y>
    </cdr:to>
    <cdr:sp macro="" textlink="">
      <cdr:nvSpPr>
        <cdr:cNvPr id="3" name="TextBox 2"/>
        <cdr:cNvSpPr txBox="1"/>
      </cdr:nvSpPr>
      <cdr:spPr>
        <a:xfrm xmlns:a="http://schemas.openxmlformats.org/drawingml/2006/main">
          <a:off x="3124200" y="2286000"/>
          <a:ext cx="990600"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800" dirty="0" smtClean="0">
              <a:solidFill>
                <a:schemeClr val="bg1"/>
              </a:solidFill>
            </a:rPr>
            <a:t>56%</a:t>
          </a:r>
          <a:endParaRPr lang="en-US" sz="2800" dirty="0">
            <a:solidFill>
              <a:schemeClr val="bg1"/>
            </a:solidFill>
          </a:endParaRPr>
        </a:p>
      </cdr:txBody>
    </cdr:sp>
  </cdr:relSizeAnchor>
  <cdr:relSizeAnchor xmlns:cdr="http://schemas.openxmlformats.org/drawingml/2006/chartDrawing">
    <cdr:from>
      <cdr:x>0.19802</cdr:x>
      <cdr:y>0.03226</cdr:y>
    </cdr:from>
    <cdr:to>
      <cdr:x>0.28713</cdr:x>
      <cdr:y>0.1129</cdr:y>
    </cdr:to>
    <cdr:sp macro="" textlink="">
      <cdr:nvSpPr>
        <cdr:cNvPr id="4" name="TextBox 3"/>
        <cdr:cNvSpPr txBox="1"/>
      </cdr:nvSpPr>
      <cdr:spPr>
        <a:xfrm xmlns:a="http://schemas.openxmlformats.org/drawingml/2006/main">
          <a:off x="1524000" y="152400"/>
          <a:ext cx="6858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bg1"/>
              </a:solidFill>
            </a:rPr>
            <a:t>3%</a:t>
          </a:r>
          <a:endParaRPr lang="en-US" sz="1100" dirty="0">
            <a:solidFill>
              <a:schemeClr val="bg1"/>
            </a:solidFill>
          </a:endParaRPr>
        </a:p>
      </cdr:txBody>
    </cdr:sp>
  </cdr:relSizeAnchor>
  <cdr:relSizeAnchor xmlns:cdr="http://schemas.openxmlformats.org/drawingml/2006/chartDrawing">
    <cdr:from>
      <cdr:x>0.23762</cdr:x>
      <cdr:y>0.12903</cdr:y>
    </cdr:from>
    <cdr:to>
      <cdr:x>0.41584</cdr:x>
      <cdr:y>0.22581</cdr:y>
    </cdr:to>
    <cdr:sp macro="" textlink="">
      <cdr:nvSpPr>
        <cdr:cNvPr id="10" name="TextBox 9"/>
        <cdr:cNvSpPr txBox="1"/>
      </cdr:nvSpPr>
      <cdr:spPr>
        <a:xfrm xmlns:a="http://schemas.openxmlformats.org/drawingml/2006/main">
          <a:off x="1828800" y="609600"/>
          <a:ext cx="13716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800" dirty="0" smtClean="0">
              <a:solidFill>
                <a:schemeClr val="bg1"/>
              </a:solidFill>
            </a:rPr>
            <a:t>3%</a:t>
          </a:r>
          <a:endParaRPr lang="en-US" sz="2800" dirty="0">
            <a:solidFill>
              <a:schemeClr val="bg1"/>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BB4F87-2AFE-4CFD-9D9A-0A23A31718EC}"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300324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B4F87-2AFE-4CFD-9D9A-0A23A31718EC}"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3602155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B4F87-2AFE-4CFD-9D9A-0A23A31718EC}"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422288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BB4F87-2AFE-4CFD-9D9A-0A23A31718EC}"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167961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BB4F87-2AFE-4CFD-9D9A-0A23A31718EC}"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810794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BB4F87-2AFE-4CFD-9D9A-0A23A31718EC}"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2078578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BB4F87-2AFE-4CFD-9D9A-0A23A31718EC}" type="datetimeFigureOut">
              <a:rPr lang="en-US" smtClean="0"/>
              <a:t>3/7/2016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176420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BB4F87-2AFE-4CFD-9D9A-0A23A31718EC}" type="datetimeFigureOut">
              <a:rPr lang="en-US" smtClean="0"/>
              <a:t>3/7/2016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2840977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Master">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304800"/>
            <a:ext cx="8667795" cy="101185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4616" y="6248400"/>
            <a:ext cx="8308161" cy="365730"/>
          </a:xfrm>
          <a:prstGeom prst="rect">
            <a:avLst/>
          </a:prstGeom>
        </p:spPr>
      </p:pic>
    </p:spTree>
    <p:extLst>
      <p:ext uri="{BB962C8B-B14F-4D97-AF65-F5344CB8AC3E}">
        <p14:creationId xmlns:p14="http://schemas.microsoft.com/office/powerpoint/2010/main" val="371531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B4F87-2AFE-4CFD-9D9A-0A23A31718EC}"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142802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B4F87-2AFE-4CFD-9D9A-0A23A31718EC}"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7B579-C65E-41A4-8229-B358C74F3238}" type="slidenum">
              <a:rPr lang="en-US" smtClean="0"/>
              <a:t>‹#›</a:t>
            </a:fld>
            <a:endParaRPr lang="en-US"/>
          </a:p>
        </p:txBody>
      </p:sp>
    </p:spTree>
    <p:extLst>
      <p:ext uri="{BB962C8B-B14F-4D97-AF65-F5344CB8AC3E}">
        <p14:creationId xmlns:p14="http://schemas.microsoft.com/office/powerpoint/2010/main" val="3482147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B4F87-2AFE-4CFD-9D9A-0A23A31718EC}" type="datetimeFigureOut">
              <a:rPr lang="en-US" smtClean="0"/>
              <a:t>3/7/2016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7B579-C65E-41A4-8229-B358C74F3238}" type="slidenum">
              <a:rPr lang="en-US" smtClean="0"/>
              <a:t>‹#›</a:t>
            </a:fld>
            <a:endParaRPr lang="en-US"/>
          </a:p>
        </p:txBody>
      </p:sp>
    </p:spTree>
    <p:extLst>
      <p:ext uri="{BB962C8B-B14F-4D97-AF65-F5344CB8AC3E}">
        <p14:creationId xmlns:p14="http://schemas.microsoft.com/office/powerpoint/2010/main" val="74923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64039" y="2006768"/>
            <a:ext cx="6781800" cy="1015663"/>
          </a:xfrm>
          <a:prstGeom prst="rect">
            <a:avLst/>
          </a:prstGeom>
          <a:noFill/>
        </p:spPr>
        <p:txBody>
          <a:bodyPr wrap="square" rtlCol="0">
            <a:spAutoFit/>
            <a:scene3d>
              <a:camera prst="orthographicFront"/>
              <a:lightRig rig="threePt" dir="t"/>
            </a:scene3d>
            <a:sp3d extrusionH="57150">
              <a:bevelT w="38100" h="38100"/>
            </a:sp3d>
          </a:bodyPr>
          <a:lstStyle/>
          <a:p>
            <a:pPr algn="ctr"/>
            <a:r>
              <a:rPr lang="en-US" sz="6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IFTA, Inc. Update</a:t>
            </a:r>
            <a:endParaRPr lang="en-US" sz="6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ndParaRPr>
          </a:p>
        </p:txBody>
      </p:sp>
      <p:sp>
        <p:nvSpPr>
          <p:cNvPr id="7" name="TextBox 6"/>
          <p:cNvSpPr txBox="1"/>
          <p:nvPr/>
        </p:nvSpPr>
        <p:spPr>
          <a:xfrm>
            <a:off x="706839" y="3352800"/>
            <a:ext cx="7696200" cy="1077218"/>
          </a:xfrm>
          <a:prstGeom prst="rect">
            <a:avLst/>
          </a:prstGeom>
          <a:noFill/>
        </p:spPr>
        <p:txBody>
          <a:bodyPr wrap="square" rtlCol="0">
            <a:spAutoFit/>
          </a:bodyPr>
          <a:lstStyle/>
          <a:p>
            <a:pPr algn="ctr"/>
            <a:r>
              <a:rPr lang="en-US" sz="3200" dirty="0" smtClean="0"/>
              <a:t>Lonette L. Turner, CEO</a:t>
            </a:r>
          </a:p>
          <a:p>
            <a:pPr algn="ctr"/>
            <a:r>
              <a:rPr lang="en-US" sz="3200" dirty="0" smtClean="0"/>
              <a:t>International Fuel Tax Association, Inc.</a:t>
            </a:r>
            <a:endParaRPr lang="en-US" sz="3200" dirty="0"/>
          </a:p>
        </p:txBody>
      </p:sp>
    </p:spTree>
    <p:extLst>
      <p:ext uri="{BB962C8B-B14F-4D97-AF65-F5344CB8AC3E}">
        <p14:creationId xmlns:p14="http://schemas.microsoft.com/office/powerpoint/2010/main" val="3490065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676400"/>
            <a:ext cx="7620000" cy="4370427"/>
          </a:xfrm>
          <a:prstGeom prst="rect">
            <a:avLst/>
          </a:prstGeom>
          <a:noFill/>
        </p:spPr>
        <p:txBody>
          <a:bodyPr wrap="square" rtlCol="0">
            <a:spAutoFit/>
          </a:bodyPr>
          <a:lstStyle/>
          <a:p>
            <a:pPr marL="742950" lvl="1" indent="-285750">
              <a:buFont typeface="Wingdings" panose="05000000000000000000" pitchFamily="2" charset="2"/>
              <a:buChar char="q"/>
            </a:pPr>
            <a:r>
              <a:rPr lang="en-US" sz="2000" dirty="0" smtClean="0"/>
              <a:t>Other projects in the IFTA, Inc. Strategic Plan include:</a:t>
            </a:r>
          </a:p>
          <a:p>
            <a:pPr marL="742950" lvl="1" indent="-285750">
              <a:buFont typeface="Wingdings" panose="05000000000000000000" pitchFamily="2" charset="2"/>
              <a:buChar char="q"/>
            </a:pPr>
            <a:endParaRPr lang="en-US" sz="2000" dirty="0" smtClean="0"/>
          </a:p>
          <a:p>
            <a:pPr marL="1257300" lvl="2" indent="-342900">
              <a:buFont typeface="Wingdings" panose="05000000000000000000" pitchFamily="2" charset="2"/>
              <a:buChar char="Ø"/>
            </a:pPr>
            <a:r>
              <a:rPr lang="en-US" sz="2000" dirty="0" smtClean="0"/>
              <a:t>Succession planning for the positions at IFTA, Inc. and for the IFTA, Inc. Board of Trustees</a:t>
            </a:r>
          </a:p>
          <a:p>
            <a:pPr marL="1257300" lvl="2" indent="-342900">
              <a:buFont typeface="Wingdings" panose="05000000000000000000" pitchFamily="2" charset="2"/>
              <a:buChar char="Ø"/>
            </a:pPr>
            <a:r>
              <a:rPr lang="en-US" sz="2000" dirty="0" smtClean="0"/>
              <a:t>Determining the cost effectiveness of continuing to own an office building v. working remotely</a:t>
            </a:r>
          </a:p>
          <a:p>
            <a:pPr marL="1257300" lvl="2" indent="-342900">
              <a:buFont typeface="Wingdings" panose="05000000000000000000" pitchFamily="2" charset="2"/>
              <a:buChar char="Ø"/>
            </a:pPr>
            <a:r>
              <a:rPr lang="en-US" sz="2000" dirty="0" smtClean="0"/>
              <a:t>Continuing education for the IFTA, Inc. employees</a:t>
            </a:r>
          </a:p>
          <a:p>
            <a:pPr marL="1257300" lvl="2" indent="-342900">
              <a:buFont typeface="Wingdings" panose="05000000000000000000" pitchFamily="2" charset="2"/>
              <a:buChar char="Ø"/>
            </a:pPr>
            <a:r>
              <a:rPr lang="en-US" sz="2000" dirty="0" smtClean="0"/>
              <a:t>Training opportunities for the member jurisdictions and motor carriers</a:t>
            </a:r>
          </a:p>
          <a:p>
            <a:pPr lvl="2"/>
            <a:endParaRPr lang="en-US" sz="2000" dirty="0" smtClean="0"/>
          </a:p>
          <a:p>
            <a:r>
              <a:rPr lang="en-US" sz="2000" dirty="0" smtClean="0"/>
              <a:t>This is not an exhaustive list but gives you an idea of the important efforts of your Board and IFTA, Inc.</a:t>
            </a:r>
          </a:p>
          <a:p>
            <a:pPr marL="800100" lvl="1" indent="-342900">
              <a:buFont typeface="Wingdings" panose="05000000000000000000" pitchFamily="2" charset="2"/>
              <a:buChar char="Ø"/>
            </a:pPr>
            <a:endParaRPr lang="en-US" sz="2000" dirty="0" smtClean="0"/>
          </a:p>
          <a:p>
            <a:endParaRPr lang="en-US" dirty="0"/>
          </a:p>
        </p:txBody>
      </p:sp>
    </p:spTree>
    <p:extLst>
      <p:ext uri="{BB962C8B-B14F-4D97-AF65-F5344CB8AC3E}">
        <p14:creationId xmlns:p14="http://schemas.microsoft.com/office/powerpoint/2010/main" val="1236940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838199"/>
            <a:ext cx="4572000" cy="584775"/>
          </a:xfrm>
          <a:prstGeom prst="rect">
            <a:avLst/>
          </a:prstGeom>
          <a:noFill/>
        </p:spPr>
        <p:txBody>
          <a:bodyPr wrap="square" rtlCol="0">
            <a:spAutoFit/>
          </a:bodyPr>
          <a:lstStyle/>
          <a:p>
            <a:pPr algn="ctr"/>
            <a:r>
              <a:rPr lang="en-US" sz="3200" dirty="0" smtClean="0"/>
              <a:t>IFTA, Inc. Clearinghouse</a:t>
            </a:r>
            <a:endParaRPr lang="en-US" sz="3200" dirty="0"/>
          </a:p>
        </p:txBody>
      </p:sp>
      <p:graphicFrame>
        <p:nvGraphicFramePr>
          <p:cNvPr id="3" name="Diagram 2"/>
          <p:cNvGraphicFramePr/>
          <p:nvPr>
            <p:extLst>
              <p:ext uri="{D42A27DB-BD31-4B8C-83A1-F6EECF244321}">
                <p14:modId xmlns:p14="http://schemas.microsoft.com/office/powerpoint/2010/main" val="2413917871"/>
              </p:ext>
            </p:extLst>
          </p:nvPr>
        </p:nvGraphicFramePr>
        <p:xfrm>
          <a:off x="1524000" y="18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141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29311227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6040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2962" y="2514600"/>
            <a:ext cx="7778091"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Now, are you ready to ask</a:t>
            </a: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 some questions?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374148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075" y="2286000"/>
            <a:ext cx="7924800"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noFill/>
                </a:ln>
                <a:solidFill>
                  <a:schemeClr val="accent1">
                    <a:lumMod val="75000"/>
                  </a:schemeClr>
                </a:solidFill>
                <a:effectLst>
                  <a:outerShdw blurRad="50800" dist="39000" dir="5460000" algn="tl">
                    <a:srgbClr val="000000">
                      <a:alpha val="38000"/>
                    </a:srgbClr>
                  </a:outerShdw>
                </a:effectLst>
              </a:rPr>
              <a:t>Welcome to the 2016 IFTA/IRP</a:t>
            </a:r>
          </a:p>
          <a:p>
            <a:pPr algn="ctr"/>
            <a:r>
              <a:rPr lang="en-US" sz="4000" b="1" dirty="0" smtClean="0">
                <a:ln w="11430">
                  <a:noFill/>
                </a:ln>
                <a:solidFill>
                  <a:schemeClr val="accent1">
                    <a:lumMod val="75000"/>
                  </a:schemeClr>
                </a:solidFill>
                <a:effectLst>
                  <a:outerShdw blurRad="50800" dist="39000" dir="5460000" algn="tl">
                    <a:srgbClr val="000000">
                      <a:alpha val="38000"/>
                    </a:srgbClr>
                  </a:outerShdw>
                </a:effectLst>
              </a:rPr>
              <a:t>Audit Workshop</a:t>
            </a:r>
          </a:p>
        </p:txBody>
      </p:sp>
    </p:spTree>
    <p:extLst>
      <p:ext uri="{BB962C8B-B14F-4D97-AF65-F5344CB8AC3E}">
        <p14:creationId xmlns:p14="http://schemas.microsoft.com/office/powerpoint/2010/main" val="359911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15986081"/>
              </p:ext>
            </p:extLst>
          </p:nvPr>
        </p:nvGraphicFramePr>
        <p:xfrm>
          <a:off x="685800" y="1447800"/>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7330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251632626"/>
              </p:ext>
            </p:extLst>
          </p:nvPr>
        </p:nvGraphicFramePr>
        <p:xfrm>
          <a:off x="609600" y="1371600"/>
          <a:ext cx="7543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1085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87857083"/>
              </p:ext>
            </p:extLst>
          </p:nvPr>
        </p:nvGraphicFramePr>
        <p:xfrm>
          <a:off x="685800" y="1397000"/>
          <a:ext cx="7620000" cy="2966720"/>
        </p:xfrm>
        <a:graphic>
          <a:graphicData uri="http://schemas.openxmlformats.org/drawingml/2006/table">
            <a:tbl>
              <a:tblPr firstRow="1" bandRow="1">
                <a:tableStyleId>{5202B0CA-FC54-4496-8BCA-5EF66A818D29}</a:tableStyleId>
              </a:tblPr>
              <a:tblGrid>
                <a:gridCol w="3962400"/>
                <a:gridCol w="3657600"/>
              </a:tblGrid>
              <a:tr h="370840">
                <a:tc gridSpan="2">
                  <a:txBody>
                    <a:bodyPr/>
                    <a:lstStyle/>
                    <a:p>
                      <a:pPr algn="ctr"/>
                      <a:r>
                        <a:rPr lang="en-US" dirty="0" smtClean="0">
                          <a:solidFill>
                            <a:schemeClr val="bg1"/>
                          </a:solidFill>
                        </a:rPr>
                        <a:t>2016 IFTA, Inc. Board of Trustees</a:t>
                      </a:r>
                      <a:endParaRPr lang="en-US" dirty="0">
                        <a:solidFill>
                          <a:schemeClr val="bg1"/>
                        </a:solidFill>
                      </a:endParaRPr>
                    </a:p>
                  </a:txBody>
                  <a:tcPr/>
                </a:tc>
                <a:tc hMerge="1">
                  <a:txBody>
                    <a:bodyPr/>
                    <a:lstStyle/>
                    <a:p>
                      <a:endParaRPr lang="en-US" dirty="0"/>
                    </a:p>
                  </a:txBody>
                  <a:tcPr/>
                </a:tc>
              </a:tr>
              <a:tr h="370840">
                <a:tc>
                  <a:txBody>
                    <a:bodyPr/>
                    <a:lstStyle/>
                    <a:p>
                      <a:r>
                        <a:rPr lang="en-US" b="1" dirty="0" smtClean="0">
                          <a:solidFill>
                            <a:srgbClr val="A82834"/>
                          </a:solidFill>
                        </a:rPr>
                        <a:t>Executive Committee:</a:t>
                      </a:r>
                      <a:endParaRPr lang="en-US" b="1" dirty="0">
                        <a:solidFill>
                          <a:srgbClr val="A82834"/>
                        </a:solidFill>
                      </a:endParaRPr>
                    </a:p>
                  </a:txBody>
                  <a:tcPr/>
                </a:tc>
                <a:tc>
                  <a:txBody>
                    <a:bodyPr/>
                    <a:lstStyle/>
                    <a:p>
                      <a:pPr algn="r"/>
                      <a:r>
                        <a:rPr lang="en-US" sz="1400" b="1" i="1" dirty="0" smtClean="0">
                          <a:solidFill>
                            <a:srgbClr val="A82834"/>
                          </a:solidFill>
                        </a:rPr>
                        <a:t>The election of officers was held yesterday</a:t>
                      </a:r>
                      <a:endParaRPr lang="en-US" sz="1400" b="1" i="1" dirty="0">
                        <a:solidFill>
                          <a:srgbClr val="A82834"/>
                        </a:solidFill>
                      </a:endParaRPr>
                    </a:p>
                  </a:txBody>
                  <a:tcPr/>
                </a:tc>
              </a:tr>
              <a:tr h="370840">
                <a:tc>
                  <a:txBody>
                    <a:bodyPr/>
                    <a:lstStyle/>
                    <a:p>
                      <a:r>
                        <a:rPr lang="en-US" dirty="0" smtClean="0"/>
                        <a:t>Stuart Zion (CO), President</a:t>
                      </a:r>
                      <a:endParaRPr lang="en-US" dirty="0"/>
                    </a:p>
                  </a:txBody>
                  <a:tcPr/>
                </a:tc>
                <a:tc>
                  <a:txBody>
                    <a:bodyPr/>
                    <a:lstStyle/>
                    <a:p>
                      <a:r>
                        <a:rPr lang="en-US" dirty="0" smtClean="0"/>
                        <a:t>Chuck Ulm (MD), First Vice President</a:t>
                      </a:r>
                      <a:endParaRPr lang="en-US" dirty="0"/>
                    </a:p>
                  </a:txBody>
                  <a:tcPr/>
                </a:tc>
              </a:tr>
              <a:tr h="370840">
                <a:tc>
                  <a:txBody>
                    <a:bodyPr/>
                    <a:lstStyle/>
                    <a:p>
                      <a:r>
                        <a:rPr lang="en-US" dirty="0" smtClean="0"/>
                        <a:t>Steve Nutter (VA), Second Vice President</a:t>
                      </a:r>
                      <a:endParaRPr lang="en-US" dirty="0"/>
                    </a:p>
                  </a:txBody>
                  <a:tcPr/>
                </a:tc>
                <a:tc>
                  <a:txBody>
                    <a:bodyPr/>
                    <a:lstStyle/>
                    <a:p>
                      <a:endParaRPr lang="en-US"/>
                    </a:p>
                  </a:txBody>
                  <a:tcPr/>
                </a:tc>
              </a:tr>
              <a:tr h="370840">
                <a:tc>
                  <a:txBody>
                    <a:bodyPr/>
                    <a:lstStyle/>
                    <a:p>
                      <a:r>
                        <a:rPr lang="en-US" b="1" dirty="0" smtClean="0">
                          <a:solidFill>
                            <a:srgbClr val="A82834"/>
                          </a:solidFill>
                        </a:rPr>
                        <a:t>Board Members:</a:t>
                      </a:r>
                      <a:endParaRPr lang="en-US" b="1" dirty="0">
                        <a:solidFill>
                          <a:srgbClr val="A82834"/>
                        </a:solidFill>
                      </a:endParaRPr>
                    </a:p>
                  </a:txBody>
                  <a:tcPr/>
                </a:tc>
                <a:tc>
                  <a:txBody>
                    <a:bodyPr/>
                    <a:lstStyle/>
                    <a:p>
                      <a:endParaRPr lang="en-US" dirty="0"/>
                    </a:p>
                  </a:txBody>
                  <a:tcPr/>
                </a:tc>
              </a:tr>
              <a:tr h="370840">
                <a:tc>
                  <a:txBody>
                    <a:bodyPr/>
                    <a:lstStyle/>
                    <a:p>
                      <a:r>
                        <a:rPr lang="en-US" dirty="0" smtClean="0"/>
                        <a:t>Cindy Arnold (NV)</a:t>
                      </a:r>
                      <a:endParaRPr lang="en-US" dirty="0"/>
                    </a:p>
                  </a:txBody>
                  <a:tcPr/>
                </a:tc>
                <a:tc>
                  <a:txBody>
                    <a:bodyPr/>
                    <a:lstStyle/>
                    <a:p>
                      <a:r>
                        <a:rPr lang="en-US" dirty="0" smtClean="0"/>
                        <a:t>Garry Hinkley (ME)  </a:t>
                      </a:r>
                      <a:endParaRPr lang="en-US" dirty="0"/>
                    </a:p>
                  </a:txBody>
                  <a:tcPr/>
                </a:tc>
              </a:tr>
              <a:tr h="370840">
                <a:tc>
                  <a:txBody>
                    <a:bodyPr/>
                    <a:lstStyle/>
                    <a:p>
                      <a:r>
                        <a:rPr lang="en-US" dirty="0" smtClean="0"/>
                        <a:t>David Helton (FL)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Hugh Hughson</a:t>
                      </a:r>
                      <a:r>
                        <a:rPr lang="en-US" baseline="0" dirty="0" smtClean="0"/>
                        <a:t> (BC)</a:t>
                      </a:r>
                      <a:endParaRPr lang="en-US" dirty="0"/>
                    </a:p>
                  </a:txBody>
                  <a:tcPr/>
                </a:tc>
              </a:tr>
              <a:tr h="370840">
                <a:tc>
                  <a:txBody>
                    <a:bodyPr/>
                    <a:lstStyle/>
                    <a:p>
                      <a:r>
                        <a:rPr lang="en-US" dirty="0" smtClean="0"/>
                        <a:t>Trent Knoles (IL)</a:t>
                      </a:r>
                      <a:endParaRPr lang="en-US" dirty="0"/>
                    </a:p>
                  </a:txBody>
                  <a:tcPr/>
                </a:tc>
                <a:tc>
                  <a:txBody>
                    <a:bodyPr/>
                    <a:lstStyle/>
                    <a:p>
                      <a:r>
                        <a:rPr lang="en-US" dirty="0" smtClean="0"/>
                        <a:t>Joy Prenger (MO)</a:t>
                      </a:r>
                      <a:endParaRPr lang="en-US" dirty="0"/>
                    </a:p>
                  </a:txBody>
                  <a:tcPr/>
                </a:tc>
              </a:tr>
            </a:tbl>
          </a:graphicData>
        </a:graphic>
      </p:graphicFrame>
      <p:sp>
        <p:nvSpPr>
          <p:cNvPr id="4" name="TextBox 3"/>
          <p:cNvSpPr txBox="1"/>
          <p:nvPr/>
        </p:nvSpPr>
        <p:spPr>
          <a:xfrm>
            <a:off x="762000" y="4572000"/>
            <a:ext cx="7543800"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This is Garry’s last year on the Board due to term limits.  This is the second time Garry has served on our Board.</a:t>
            </a:r>
          </a:p>
          <a:p>
            <a:pPr marL="285750" indent="-285750">
              <a:buFont typeface="Arial" panose="020B0604020202020204" pitchFamily="34" charset="0"/>
              <a:buChar char="•"/>
            </a:pPr>
            <a:r>
              <a:rPr lang="en-US" dirty="0" smtClean="0"/>
              <a:t>This is also Hugh’s last year on the Board due to term limits.</a:t>
            </a:r>
          </a:p>
          <a:p>
            <a:pPr marL="285750" indent="-285750">
              <a:buFont typeface="Arial" panose="020B0604020202020204" pitchFamily="34" charset="0"/>
              <a:buChar char="•"/>
            </a:pPr>
            <a:r>
              <a:rPr lang="en-US" dirty="0" smtClean="0"/>
              <a:t>This is David’s first year on the Board.</a:t>
            </a:r>
          </a:p>
        </p:txBody>
      </p:sp>
    </p:spTree>
    <p:extLst>
      <p:ext uri="{BB962C8B-B14F-4D97-AF65-F5344CB8AC3E}">
        <p14:creationId xmlns:p14="http://schemas.microsoft.com/office/powerpoint/2010/main" val="253462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2275132"/>
              </p:ext>
            </p:extLst>
          </p:nvPr>
        </p:nvGraphicFramePr>
        <p:xfrm>
          <a:off x="381000" y="1905000"/>
          <a:ext cx="8534400" cy="2763520"/>
        </p:xfrm>
        <a:graphic>
          <a:graphicData uri="http://schemas.openxmlformats.org/drawingml/2006/table">
            <a:tbl>
              <a:tblPr firstRow="1" bandRow="1">
                <a:tableStyleId>{5202B0CA-FC54-4496-8BCA-5EF66A818D29}</a:tableStyleId>
              </a:tblPr>
              <a:tblGrid>
                <a:gridCol w="4096512"/>
                <a:gridCol w="4437888"/>
              </a:tblGrid>
              <a:tr h="370840">
                <a:tc gridSpan="2">
                  <a:txBody>
                    <a:bodyPr/>
                    <a:lstStyle/>
                    <a:p>
                      <a:pPr algn="ctr"/>
                      <a:r>
                        <a:rPr lang="en-US" dirty="0" smtClean="0">
                          <a:solidFill>
                            <a:schemeClr val="bg1"/>
                          </a:solidFill>
                        </a:rPr>
                        <a:t>The staff of IFTA, Inc.</a:t>
                      </a:r>
                      <a:endParaRPr lang="en-US" dirty="0">
                        <a:solidFill>
                          <a:schemeClr val="bg1"/>
                        </a:solidFill>
                      </a:endParaRPr>
                    </a:p>
                  </a:txBody>
                  <a:tcPr/>
                </a:tc>
                <a:tc hMerge="1">
                  <a:txBody>
                    <a:bodyPr/>
                    <a:lstStyle/>
                    <a:p>
                      <a:endParaRPr lang="en-US" dirty="0"/>
                    </a:p>
                  </a:txBody>
                  <a:tcPr/>
                </a:tc>
              </a:tr>
              <a:tr h="370840">
                <a:tc>
                  <a:txBody>
                    <a:bodyPr/>
                    <a:lstStyle/>
                    <a:p>
                      <a:r>
                        <a:rPr lang="en-US" dirty="0" smtClean="0"/>
                        <a:t>Lonette L. Turner,</a:t>
                      </a:r>
                      <a:r>
                        <a:rPr lang="en-US" baseline="0" dirty="0" smtClean="0"/>
                        <a:t> CEO</a:t>
                      </a:r>
                      <a:endParaRPr lang="en-US" dirty="0"/>
                    </a:p>
                  </a:txBody>
                  <a:tcPr/>
                </a:tc>
                <a:tc>
                  <a:txBody>
                    <a:bodyPr/>
                    <a:lstStyle/>
                    <a:p>
                      <a:r>
                        <a:rPr lang="en-US" dirty="0" smtClean="0"/>
                        <a:t>Debora K. Meise,</a:t>
                      </a:r>
                      <a:r>
                        <a:rPr lang="en-US" baseline="0" dirty="0" smtClean="0"/>
                        <a:t> Senior Director</a:t>
                      </a:r>
                      <a:endParaRPr lang="en-US" dirty="0"/>
                    </a:p>
                  </a:txBody>
                  <a:tcPr/>
                </a:tc>
              </a:tr>
              <a:tr h="370840">
                <a:tc>
                  <a:txBody>
                    <a:bodyPr/>
                    <a:lstStyle/>
                    <a:p>
                      <a:r>
                        <a:rPr lang="en-US" dirty="0" smtClean="0"/>
                        <a:t>Amanda M. Koeller,</a:t>
                      </a:r>
                      <a:r>
                        <a:rPr lang="en-US" baseline="0" dirty="0" smtClean="0"/>
                        <a:t> Comptroller</a:t>
                      </a:r>
                      <a:endParaRPr lang="en-US" dirty="0"/>
                    </a:p>
                  </a:txBody>
                  <a:tcPr/>
                </a:tc>
                <a:tc>
                  <a:txBody>
                    <a:bodyPr/>
                    <a:lstStyle/>
                    <a:p>
                      <a:r>
                        <a:rPr lang="en-US" dirty="0" smtClean="0"/>
                        <a:t>Jason DeGraf,</a:t>
                      </a:r>
                      <a:r>
                        <a:rPr lang="en-US" baseline="0" dirty="0" smtClean="0"/>
                        <a:t> </a:t>
                      </a:r>
                      <a:r>
                        <a:rPr lang="en-US" dirty="0" smtClean="0"/>
                        <a:t>Information Services</a:t>
                      </a:r>
                      <a:r>
                        <a:rPr lang="en-US" baseline="0" dirty="0" smtClean="0"/>
                        <a:t> Director</a:t>
                      </a:r>
                      <a:endParaRPr lang="en-US" dirty="0"/>
                    </a:p>
                  </a:txBody>
                  <a:tcPr/>
                </a:tc>
              </a:tr>
              <a:tr h="370840">
                <a:tc>
                  <a:txBody>
                    <a:bodyPr/>
                    <a:lstStyle/>
                    <a:p>
                      <a:r>
                        <a:rPr lang="en-US" dirty="0" smtClean="0"/>
                        <a:t>Tom King,</a:t>
                      </a:r>
                      <a:r>
                        <a:rPr lang="en-US" baseline="0" dirty="0" smtClean="0"/>
                        <a:t> Webmaster</a:t>
                      </a:r>
                      <a:endParaRPr lang="en-US" dirty="0"/>
                    </a:p>
                  </a:txBody>
                  <a:tcPr/>
                </a:tc>
                <a:tc>
                  <a:txBody>
                    <a:bodyPr/>
                    <a:lstStyle/>
                    <a:p>
                      <a:r>
                        <a:rPr lang="en-US" dirty="0" smtClean="0"/>
                        <a:t>Tammy</a:t>
                      </a:r>
                      <a:r>
                        <a:rPr lang="en-US" baseline="0" dirty="0" smtClean="0"/>
                        <a:t> Trinker, Office and Events Administrator</a:t>
                      </a:r>
                      <a:endParaRPr lang="en-US" dirty="0"/>
                    </a:p>
                  </a:txBody>
                  <a:tcPr/>
                </a:tc>
              </a:tr>
              <a:tr h="370840">
                <a:tc>
                  <a:txBody>
                    <a:bodyPr/>
                    <a:lstStyle/>
                    <a:p>
                      <a:r>
                        <a:rPr lang="en-US" dirty="0" smtClean="0"/>
                        <a:t>Patricia Platt, Program Compliance Administrator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r>
              <a:tr h="370840">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27018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457198"/>
            <a:ext cx="5105400" cy="461665"/>
          </a:xfrm>
          <a:prstGeom prst="rect">
            <a:avLst/>
          </a:prstGeom>
          <a:noFill/>
        </p:spPr>
        <p:txBody>
          <a:bodyPr wrap="square" rtlCol="0">
            <a:spAutoFit/>
          </a:bodyPr>
          <a:lstStyle/>
          <a:p>
            <a:pPr algn="ctr"/>
            <a:r>
              <a:rPr lang="en-US" sz="2400" b="1" dirty="0" smtClean="0"/>
              <a:t>What Has Been Going on at IFTA, Inc.?</a:t>
            </a:r>
            <a:endParaRPr lang="en-US" sz="2400" b="1" dirty="0"/>
          </a:p>
        </p:txBody>
      </p:sp>
      <p:sp>
        <p:nvSpPr>
          <p:cNvPr id="3" name="TextBox 2"/>
          <p:cNvSpPr txBox="1"/>
          <p:nvPr/>
        </p:nvSpPr>
        <p:spPr>
          <a:xfrm>
            <a:off x="609600" y="1371600"/>
            <a:ext cx="7772400" cy="3785652"/>
          </a:xfrm>
          <a:prstGeom prst="rect">
            <a:avLst/>
          </a:prstGeom>
          <a:noFill/>
        </p:spPr>
        <p:txBody>
          <a:bodyPr wrap="square" rtlCol="0">
            <a:spAutoFit/>
          </a:bodyPr>
          <a:lstStyle/>
          <a:p>
            <a:pPr marL="285750" indent="-285750">
              <a:buFont typeface="Wingdings" panose="05000000000000000000" pitchFamily="2" charset="2"/>
              <a:buChar char="§"/>
            </a:pPr>
            <a:r>
              <a:rPr lang="en-US" sz="2000" dirty="0" smtClean="0"/>
              <a:t>As we do each year, IFTA, Inc. hosted the following meetings in 2015:</a:t>
            </a:r>
          </a:p>
          <a:p>
            <a:pPr marL="742950" lvl="1" indent="-285750">
              <a:buFont typeface="Wingdings" panose="05000000000000000000" pitchFamily="2" charset="2"/>
              <a:buChar char="q"/>
            </a:pPr>
            <a:r>
              <a:rPr lang="en-US" sz="2000" dirty="0" smtClean="0"/>
              <a:t>IFTA/IRP Audit Workshop in San Antonio, TX</a:t>
            </a:r>
          </a:p>
          <a:p>
            <a:pPr marL="742950" lvl="1" indent="-285750">
              <a:buFont typeface="Wingdings" panose="05000000000000000000" pitchFamily="2" charset="2"/>
              <a:buChar char="q"/>
            </a:pPr>
            <a:r>
              <a:rPr lang="en-US" sz="2000" dirty="0" smtClean="0"/>
              <a:t>IFTA Attorneys’ Section Meeting in San Antonio, TX</a:t>
            </a:r>
          </a:p>
          <a:p>
            <a:pPr marL="742950" lvl="1" indent="-285750">
              <a:buFont typeface="Wingdings" panose="05000000000000000000" pitchFamily="2" charset="2"/>
              <a:buChar char="q"/>
            </a:pPr>
            <a:r>
              <a:rPr lang="en-US" sz="2000" dirty="0" smtClean="0"/>
              <a:t>IFTA Annual Business Meeting, San Antonio, TX</a:t>
            </a:r>
          </a:p>
          <a:p>
            <a:pPr marL="742950" lvl="1" indent="-285750">
              <a:buFont typeface="Wingdings" panose="05000000000000000000" pitchFamily="2" charset="2"/>
              <a:buChar char="q"/>
            </a:pPr>
            <a:r>
              <a:rPr lang="en-US" sz="2000" dirty="0" smtClean="0"/>
              <a:t>Three Board meetings in Chandler, AZ</a:t>
            </a:r>
          </a:p>
          <a:p>
            <a:pPr marL="742950" lvl="1" indent="-285750">
              <a:buFont typeface="Wingdings" panose="05000000000000000000" pitchFamily="2" charset="2"/>
              <a:buChar char="q"/>
            </a:pPr>
            <a:endParaRPr lang="en-US" sz="2000" dirty="0"/>
          </a:p>
          <a:p>
            <a:pPr marL="285750" indent="-285750">
              <a:buFont typeface="Wingdings" panose="05000000000000000000" pitchFamily="2" charset="2"/>
              <a:buChar char="§"/>
            </a:pPr>
            <a:r>
              <a:rPr lang="en-US" sz="2000" dirty="0" smtClean="0"/>
              <a:t>We prepared for and welcomed the following new jurisdictions into the IFTA, Inc. Clearinghouse as full participating members:</a:t>
            </a:r>
          </a:p>
          <a:p>
            <a:pPr marL="742950" lvl="1" indent="-285750">
              <a:buFont typeface="Wingdings" panose="05000000000000000000" pitchFamily="2" charset="2"/>
              <a:buChar char="q"/>
            </a:pPr>
            <a:r>
              <a:rPr lang="en-US" sz="2000" dirty="0" smtClean="0"/>
              <a:t>Alberta testing was completed.  Their first upload was January of this year.</a:t>
            </a:r>
          </a:p>
          <a:p>
            <a:pPr marL="742950" lvl="1" indent="-285750">
              <a:buFont typeface="Wingdings" panose="05000000000000000000" pitchFamily="2" charset="2"/>
              <a:buChar char="q"/>
            </a:pPr>
            <a:r>
              <a:rPr lang="en-US" sz="2000" dirty="0" smtClean="0"/>
              <a:t>Manitoba implemented as a full member in 2015.  Their first upload was in July.</a:t>
            </a:r>
            <a:endParaRPr lang="en-US" sz="2000" dirty="0"/>
          </a:p>
        </p:txBody>
      </p:sp>
    </p:spTree>
    <p:extLst>
      <p:ext uri="{BB962C8B-B14F-4D97-AF65-F5344CB8AC3E}">
        <p14:creationId xmlns:p14="http://schemas.microsoft.com/office/powerpoint/2010/main" val="2008102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371600"/>
            <a:ext cx="7620000" cy="4370427"/>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The Board of Trustees has been revising the IFTA, Inc. Strategic Plan.</a:t>
            </a:r>
          </a:p>
          <a:p>
            <a:endParaRPr lang="en-US" sz="2000" dirty="0" smtClean="0"/>
          </a:p>
          <a:p>
            <a:pPr marL="285750" indent="-285750">
              <a:buFont typeface="Arial" panose="020B0604020202020204" pitchFamily="34" charset="0"/>
              <a:buChar char="•"/>
            </a:pPr>
            <a:r>
              <a:rPr lang="en-US" sz="2000" dirty="0" smtClean="0"/>
              <a:t>The Strategic Plan is designed to look down the road 5 to </a:t>
            </a:r>
            <a:r>
              <a:rPr lang="en-US" sz="2000" smtClean="0"/>
              <a:t>8 years.</a:t>
            </a:r>
          </a:p>
          <a:p>
            <a:endParaRPr lang="en-US" sz="2000" dirty="0" smtClean="0"/>
          </a:p>
          <a:p>
            <a:pPr marL="285750" indent="-285750">
              <a:buFont typeface="Arial" panose="020B0604020202020204" pitchFamily="34" charset="0"/>
              <a:buChar char="•"/>
            </a:pPr>
            <a:r>
              <a:rPr lang="en-US" sz="2000" dirty="0" smtClean="0"/>
              <a:t>Some of the objectives and action items may be of interest to you.  In particular:</a:t>
            </a:r>
          </a:p>
          <a:p>
            <a:endParaRPr lang="en-US" sz="2000" dirty="0" smtClean="0"/>
          </a:p>
          <a:p>
            <a:pPr marL="742950" lvl="1" indent="-285750">
              <a:buFont typeface="Wingdings" panose="05000000000000000000" pitchFamily="2" charset="2"/>
              <a:buChar char="q"/>
            </a:pPr>
            <a:r>
              <a:rPr lang="en-US" sz="2000" dirty="0" smtClean="0"/>
              <a:t>In December 2015, the Board sent a letter to all of the member jurisdictions seeking suggestions and proposals for projects that would benefit all member jurisdictions.  Such projects may be funded by IFTA, Inc.  Proposals have been submitted and the Board is reviewing them at their meeting this week.</a:t>
            </a:r>
          </a:p>
          <a:p>
            <a:pPr marL="742950" lvl="1" indent="-285750">
              <a:buFont typeface="Wingdings" panose="05000000000000000000" pitchFamily="2" charset="2"/>
              <a:buChar char="q"/>
            </a:pPr>
            <a:endParaRPr lang="en-US" sz="2000" dirty="0" smtClean="0"/>
          </a:p>
          <a:p>
            <a:endParaRPr lang="en-US" dirty="0"/>
          </a:p>
        </p:txBody>
      </p:sp>
    </p:spTree>
    <p:extLst>
      <p:ext uri="{BB962C8B-B14F-4D97-AF65-F5344CB8AC3E}">
        <p14:creationId xmlns:p14="http://schemas.microsoft.com/office/powerpoint/2010/main" val="357569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676400"/>
            <a:ext cx="7620000" cy="4678204"/>
          </a:xfrm>
          <a:prstGeom prst="rect">
            <a:avLst/>
          </a:prstGeom>
          <a:noFill/>
        </p:spPr>
        <p:txBody>
          <a:bodyPr wrap="square" rtlCol="0">
            <a:spAutoFit/>
          </a:bodyPr>
          <a:lstStyle/>
          <a:p>
            <a:pPr marL="742950" lvl="1" indent="-285750">
              <a:buFont typeface="Wingdings" panose="05000000000000000000" pitchFamily="2" charset="2"/>
              <a:buChar char="q"/>
            </a:pPr>
            <a:r>
              <a:rPr lang="en-US" sz="2000" dirty="0" smtClean="0"/>
              <a:t>The Board will also look at other funding opportunities such as</a:t>
            </a:r>
          </a:p>
          <a:p>
            <a:pPr lvl="1"/>
            <a:endParaRPr lang="en-US" sz="2000" dirty="0" smtClean="0"/>
          </a:p>
          <a:p>
            <a:pPr marL="1257300" lvl="2" indent="-342900">
              <a:buFont typeface="Wingdings" panose="05000000000000000000" pitchFamily="2" charset="2"/>
              <a:buChar char="Ø"/>
            </a:pPr>
            <a:r>
              <a:rPr lang="en-US" sz="2000" dirty="0" smtClean="0"/>
              <a:t>Travel to IFTA-related meetings hosted by other organizations</a:t>
            </a:r>
          </a:p>
          <a:p>
            <a:pPr marL="1257300" lvl="2" indent="-342900">
              <a:buFont typeface="Wingdings" panose="05000000000000000000" pitchFamily="2" charset="2"/>
              <a:buChar char="Ø"/>
            </a:pPr>
            <a:r>
              <a:rPr lang="en-US" sz="2000" dirty="0" smtClean="0"/>
              <a:t>Travel for one representative from each member jurisdiction to attend the Audit Workshop, the Managers/Law Enforcement Workshop and the Attorneys’ Section Meeting.</a:t>
            </a:r>
          </a:p>
          <a:p>
            <a:pPr marL="1257300" lvl="2" indent="-342900">
              <a:buFont typeface="Wingdings" panose="05000000000000000000" pitchFamily="2" charset="2"/>
              <a:buChar char="Ø"/>
            </a:pPr>
            <a:r>
              <a:rPr lang="en-US" sz="2000" dirty="0" smtClean="0"/>
              <a:t>Travel for one representative from each member jurisdiction (in addition to the IFTA Commissioner) to attend the Annual Business Meeting</a:t>
            </a:r>
          </a:p>
          <a:p>
            <a:pPr marL="1257300" lvl="2" indent="-342900">
              <a:buFont typeface="Wingdings" panose="05000000000000000000" pitchFamily="2" charset="2"/>
              <a:buChar char="Ø"/>
            </a:pPr>
            <a:r>
              <a:rPr lang="en-US" sz="2000" dirty="0" smtClean="0"/>
              <a:t>Travel for Working Groups to complete charges given by the Board </a:t>
            </a:r>
          </a:p>
          <a:p>
            <a:pPr marL="742950" lvl="1" indent="-285750">
              <a:buFont typeface="Wingdings" panose="05000000000000000000" pitchFamily="2" charset="2"/>
              <a:buChar char="q"/>
            </a:pPr>
            <a:endParaRPr lang="en-US" sz="2000" dirty="0" smtClean="0"/>
          </a:p>
          <a:p>
            <a:endParaRPr lang="en-US" dirty="0"/>
          </a:p>
        </p:txBody>
      </p:sp>
    </p:spTree>
    <p:extLst>
      <p:ext uri="{BB962C8B-B14F-4D97-AF65-F5344CB8AC3E}">
        <p14:creationId xmlns:p14="http://schemas.microsoft.com/office/powerpoint/2010/main" val="3407576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685</Words>
  <Application>Microsoft Office PowerPoint</Application>
  <PresentationFormat>On-screen Show (4:3)</PresentationFormat>
  <Paragraphs>82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Lonette Turner</dc:creator>
  <cp:lastModifiedBy>Tammy Trinker</cp:lastModifiedBy>
  <cp:revision>30</cp:revision>
  <dcterms:created xsi:type="dcterms:W3CDTF">2016-02-01T17:11:51Z</dcterms:created>
  <dcterms:modified xsi:type="dcterms:W3CDTF">2016-03-07T16:20:24Z</dcterms:modified>
</cp:coreProperties>
</file>